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3"/>
  </p:notesMasterIdLst>
  <p:sldIdLst>
    <p:sldId id="258" r:id="rId2"/>
    <p:sldId id="257" r:id="rId3"/>
    <p:sldId id="266" r:id="rId4"/>
    <p:sldId id="267" r:id="rId5"/>
    <p:sldId id="268" r:id="rId6"/>
    <p:sldId id="269" r:id="rId7"/>
    <p:sldId id="262" r:id="rId8"/>
    <p:sldId id="270" r:id="rId9"/>
    <p:sldId id="271" r:id="rId10"/>
    <p:sldId id="265"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2CBFE5-167C-7012-A1E2-131EB26542D1}" v="2" dt="2022-10-21T00:24:45.214"/>
    <p1510:client id="{23B65F83-D1E2-4A30-945E-385CD26A4A79}" v="9" dt="2022-10-20T17:45:53.553"/>
    <p1510:client id="{448D0692-EBEA-A97C-7D18-48033F962596}" v="349" dt="2022-10-25T20:03:24.539"/>
    <p1510:client id="{6847F84A-1883-5E98-8F0F-F2228D14A207}" v="9" dt="2022-10-20T17:52:57.226"/>
    <p1510:client id="{B6558623-72B9-44ED-96ED-DAE238BCA64F}" v="320" dt="2022-10-25T19:51:27.782"/>
    <p1510:client id="{B67D2EAA-2D45-942E-F344-409F071DB8A4}" v="469" dt="2022-10-25T17:52:11.187"/>
    <p1510:client id="{CB109BD5-D5BB-EC47-58AC-37ACB2918CAB}" v="510" dt="2022-10-20T18:46:18.710"/>
    <p1510:client id="{FCD5E37F-018B-C2A3-FA2E-2F02B0C17976}" v="11" dt="2022-10-26T17:20:19.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p:cViewPr varScale="1">
        <p:scale>
          <a:sx n="106" d="100"/>
          <a:sy n="106" d="100"/>
        </p:scale>
        <p:origin x="7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F0E36D-F6B6-4169-B48C-890A8DB7B85B}" type="datetimeFigureOut">
              <a:t>10/27/22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46099-839B-484C-A120-BA287108C630}" type="slidenum">
              <a:t>‹#›</a:t>
            </a:fld>
            <a:endParaRPr lang="en-US"/>
          </a:p>
        </p:txBody>
      </p:sp>
    </p:spTree>
    <p:extLst>
      <p:ext uri="{BB962C8B-B14F-4D97-AF65-F5344CB8AC3E}">
        <p14:creationId xmlns:p14="http://schemas.microsoft.com/office/powerpoint/2010/main" val="308001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nesc.ca/wp/wp-content/uploads/2015/09/PUB-LFP-POSTER-Principles-of-Learning-First-Peoples-poster-11x17.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Welcome to part 1 of the Quality Assessment and communicating student learning series. </a:t>
            </a:r>
          </a:p>
          <a:p>
            <a:pPr rtl="0" fontAlgn="base"/>
            <a:r>
              <a:rPr lang="en-US" sz="1200" b="0" i="0" kern="1200">
                <a:solidFill>
                  <a:schemeClr val="tx1"/>
                </a:solidFill>
                <a:effectLst/>
                <a:latin typeface="+mn-lt"/>
                <a:ea typeface="+mn-ea"/>
                <a:cs typeface="+mn-cs"/>
              </a:rPr>
              <a:t>This series of videos has been designed to support teachers with quality assessment and communicating student learning with families and caregivers. Throughout the videos you will be given information and time to pause, reflect and discuss in table talk conversations. Each module also comes with resources that will support the learning. We acknowledge that the way that teachers assess and communicate student learning is unique to each of their practices, what we will be sharing in these modules are best practices based on research as well as ministry and district requirements. </a:t>
            </a:r>
          </a:p>
          <a:p>
            <a:endParaRPr lang="en-US"/>
          </a:p>
        </p:txBody>
      </p:sp>
      <p:sp>
        <p:nvSpPr>
          <p:cNvPr id="4" name="Slide Number Placeholder 3"/>
          <p:cNvSpPr>
            <a:spLocks noGrp="1"/>
          </p:cNvSpPr>
          <p:nvPr>
            <p:ph type="sldNum" sz="quarter" idx="5"/>
          </p:nvPr>
        </p:nvSpPr>
        <p:spPr/>
        <p:txBody>
          <a:bodyPr/>
          <a:lstStyle/>
          <a:p>
            <a:fld id="{E4209021-8FD2-47DE-9248-3785FC294E14}" type="slidenum">
              <a:rPr lang="en-CA" smtClean="0"/>
              <a:t>1</a:t>
            </a:fld>
            <a:endParaRPr lang="en-CA"/>
          </a:p>
        </p:txBody>
      </p:sp>
    </p:spTree>
    <p:extLst>
      <p:ext uri="{BB962C8B-B14F-4D97-AF65-F5344CB8AC3E}">
        <p14:creationId xmlns:p14="http://schemas.microsoft.com/office/powerpoint/2010/main" val="4245213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self-assessment of the Core Competencies and goal setting will be included in at least 2 written Learning Updates and in the Summary of Learning.</a:t>
            </a:r>
          </a:p>
          <a:p>
            <a:r>
              <a:rPr lang="en-US" dirty="0"/>
              <a:t>The format and process of the self-assessment and goal setting are determined at the school level.</a:t>
            </a:r>
          </a:p>
          <a:p>
            <a:endParaRPr lang="en-US" dirty="0"/>
          </a:p>
          <a:p>
            <a:r>
              <a:rPr lang="en-US" dirty="0"/>
              <a:t>Reporting on student behavior will be achieved through a combination of student self-assessment of the Core Competencies, goal setting, and descriptive feedback.</a:t>
            </a:r>
          </a:p>
          <a:p>
            <a:endParaRPr lang="en-US" dirty="0"/>
          </a:p>
          <a:p>
            <a:r>
              <a:rPr lang="en-US" dirty="0"/>
              <a:t>While student </a:t>
            </a:r>
            <a:r>
              <a:rPr lang="en-US" dirty="0" err="1"/>
              <a:t>behaviour</a:t>
            </a:r>
            <a:r>
              <a:rPr lang="en-US" dirty="0"/>
              <a:t> and attendance may need to be communicated at home, these needs are separate from reporting a student’s growth in relation to the Learning Standards of the provincial curriculum. Student </a:t>
            </a:r>
            <a:r>
              <a:rPr lang="en-US" dirty="0" err="1"/>
              <a:t>behaviour</a:t>
            </a:r>
            <a:r>
              <a:rPr lang="en-US" dirty="0"/>
              <a:t> or attendance should not contribute to a student’s overall mark in each learning area (e.g., 10% of the grade for attendance, 5% of the grade for handing in assignments on time).</a:t>
            </a:r>
          </a:p>
          <a:p>
            <a:endParaRPr lang="en-US" dirty="0">
              <a:cs typeface="Calibri"/>
            </a:endParaRPr>
          </a:p>
        </p:txBody>
      </p:sp>
      <p:sp>
        <p:nvSpPr>
          <p:cNvPr id="4" name="Slide Number Placeholder 3"/>
          <p:cNvSpPr>
            <a:spLocks noGrp="1"/>
          </p:cNvSpPr>
          <p:nvPr>
            <p:ph type="sldNum" sz="quarter" idx="5"/>
          </p:nvPr>
        </p:nvSpPr>
        <p:spPr/>
        <p:txBody>
          <a:bodyPr/>
          <a:lstStyle/>
          <a:p>
            <a:fld id="{CE146099-839B-484C-A120-BA287108C630}" type="slidenum">
              <a:rPr lang="en-US"/>
              <a:t>10</a:t>
            </a:fld>
            <a:endParaRPr lang="en-US"/>
          </a:p>
        </p:txBody>
      </p:sp>
    </p:spTree>
    <p:extLst>
      <p:ext uri="{BB962C8B-B14F-4D97-AF65-F5344CB8AC3E}">
        <p14:creationId xmlns:p14="http://schemas.microsoft.com/office/powerpoint/2010/main" val="279499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end of part 1. Please</a:t>
            </a:r>
            <a:r>
              <a:rPr lang="en-US" sz="1200" b="0" i="0" kern="1200" dirty="0">
                <a:solidFill>
                  <a:schemeClr val="tx1"/>
                </a:solidFill>
                <a:effectLst/>
                <a:latin typeface="+mn-lt"/>
                <a:ea typeface="+mn-ea"/>
                <a:cs typeface="+mn-cs"/>
              </a:rPr>
              <a:t> Pause the video at this time and engage in table talk discussions with the following question.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09021-8FD2-47DE-9248-3785FC294E1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23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Included in part 1: </a:t>
            </a:r>
          </a:p>
          <a:p>
            <a:pPr fontAlgn="base"/>
            <a:r>
              <a:rPr lang="en-US" sz="1200" b="0" i="0" kern="1200" dirty="0">
                <a:solidFill>
                  <a:schemeClr val="tx1"/>
                </a:solidFill>
                <a:effectLst/>
                <a:latin typeface="+mn-lt"/>
                <a:ea typeface="+mn-ea"/>
                <a:cs typeface="+mn-cs"/>
              </a:rPr>
              <a:t>The 'why'</a:t>
            </a:r>
            <a:r>
              <a:rPr lang="en-US" dirty="0"/>
              <a:t> </a:t>
            </a:r>
            <a:endParaRPr lang="en-US" sz="1200" b="0" i="0" kern="1200" dirty="0">
              <a:solidFill>
                <a:schemeClr val="tx1"/>
              </a:solidFill>
              <a:effectLst/>
              <a:latin typeface="+mn-lt"/>
              <a:cs typeface="Calibri"/>
            </a:endParaRPr>
          </a:p>
          <a:p>
            <a:r>
              <a:rPr lang="en-US" dirty="0">
                <a:cs typeface="Calibri"/>
              </a:rPr>
              <a:t>Student reporting policy</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E4209021-8FD2-47DE-9248-3785FC294E14}" type="slidenum">
              <a:rPr lang="en-CA" smtClean="0"/>
              <a:t>2</a:t>
            </a:fld>
            <a:endParaRPr lang="en-CA"/>
          </a:p>
        </p:txBody>
      </p:sp>
    </p:spTree>
    <p:extLst>
      <p:ext uri="{BB962C8B-B14F-4D97-AF65-F5344CB8AC3E}">
        <p14:creationId xmlns:p14="http://schemas.microsoft.com/office/powerpoint/2010/main" val="63926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 in BC’s curriculum is a reflection of the change in the society in which we live. Today’s world is fast paced, technologically rich, where communication is instant, and information and knowledge is immediately accessible. </a:t>
            </a:r>
          </a:p>
          <a:p>
            <a:endParaRPr lang="en-US" dirty="0"/>
          </a:p>
          <a:p>
            <a:r>
              <a:rPr lang="en-US" dirty="0"/>
              <a:t>The way we interact with each other personally, socially, and at work has changed forever. Knowledge is growing at exponential rates in many domains, creating new information and possibilities. This is the world our students are entering.</a:t>
            </a:r>
          </a:p>
          <a:p>
            <a:endParaRPr lang="en-US" dirty="0"/>
          </a:p>
          <a:p>
            <a:r>
              <a:rPr lang="en-US" dirty="0"/>
              <a:t>British Columbia’s curriculum is a response to the complex and demanding world that our students are inheriting. Experts in the field were consulted in the development of this curriculum, to ensure that the foundation of the curriculum was informed by research in what we know is best for learning and human development. </a:t>
            </a:r>
          </a:p>
          <a:p>
            <a:endParaRPr lang="en-US" dirty="0"/>
          </a:p>
          <a:p>
            <a:r>
              <a:rPr lang="en-US" dirty="0"/>
              <a:t>To develop new models, they consulted with experts in the field. They suggested that to prepare students for the future, the curriculum must be learner-centered and flexible and maintain a focus on literacy and numeracy, while supporting deeper learning through concept- based and competency-driven approaches.</a:t>
            </a:r>
          </a:p>
          <a:p>
            <a:r>
              <a:rPr lang="en-US" dirty="0"/>
              <a:t>The redesign of curriculum maintains a focus on sound foundations of literacy and numeracy while supporting the development of citizens who are competent thinkers, communicators, and collaborators with a strong sense of personal and social identity and responsibility.</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E146099-839B-484C-A120-BA287108C630}" type="slidenum">
              <a:rPr lang="en-US"/>
              <a:t>3</a:t>
            </a:fld>
            <a:endParaRPr lang="en-US"/>
          </a:p>
        </p:txBody>
      </p:sp>
    </p:spTree>
    <p:extLst>
      <p:ext uri="{BB962C8B-B14F-4D97-AF65-F5344CB8AC3E}">
        <p14:creationId xmlns:p14="http://schemas.microsoft.com/office/powerpoint/2010/main" val="1303617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Furthermore, Indigenous perspectives and knowledge are a part of the historical and contemporary foundation of British Columbia and Canada. British Columbia’s education transformation therefore incorporates the Indigenous voice and perspective by having Indigenous expertise at all levels, ensuring that Indigenous content is a part of the learning journey for all students, and ensuring that the best information guides the work. An important goal in integrating Indigenous perspectives into curricula is to ensure that all learners have opportunities to understand and respect their own cultural heritage as well as that of others.</a:t>
            </a:r>
          </a:p>
          <a:p>
            <a:endParaRPr lang="en-US" dirty="0"/>
          </a:p>
          <a:p>
            <a:r>
              <a:rPr lang="en-US" dirty="0"/>
              <a:t>The</a:t>
            </a:r>
            <a:r>
              <a:rPr lang="en-US" u="sng" dirty="0">
                <a:hlinkClick r:id="rId3"/>
              </a:rPr>
              <a:t> First Peoples Principles of Learning</a:t>
            </a:r>
            <a:r>
              <a:rPr lang="en-US" dirty="0"/>
              <a:t> provided a crucial lens for teacher teams when drafting curricula, and all curriculum teams included Indigenous representation. The teams put great effort into embedding Indigenous knowledge and worldviews in curriculum in authentic and meaningful ways.</a:t>
            </a:r>
          </a:p>
          <a:p>
            <a:endParaRPr lang="en-US" dirty="0"/>
          </a:p>
          <a:p>
            <a:r>
              <a:rPr lang="en-US" dirty="0"/>
              <a:t>What matters to Indigenous peoples in education is that children, youth, adults and Elders have the opportunity to develop their gifts in a respectful space. It means that all community members are able to contribute to society (Indigenous and non-Indigenous) and are physically, emotionally, intellectually and spiritually balanced (</a:t>
            </a:r>
            <a:r>
              <a:rPr lang="en-US" dirty="0" err="1"/>
              <a:t>Iseke</a:t>
            </a:r>
            <a:r>
              <a:rPr lang="en-US" dirty="0"/>
              <a:t>, 2010; Marule, 2012). This ability to give and ability to be well comes directly from the joining of the sacred and the secular. It is about fostering identity, facilitating well-being, connecting to land, </a:t>
            </a:r>
            <a:r>
              <a:rPr lang="en-US" dirty="0" err="1"/>
              <a:t>honouring</a:t>
            </a:r>
            <a:r>
              <a:rPr lang="en-US" dirty="0"/>
              <a:t> language, infusing with teachings and recognizing the inherent right to self-determination (Lee, 2015). Living a good life is what matters. The physical refers to the body and comprehensive health of a being. The emotional is concerned with relationships to self, others (including non-humans) and the earth. The intellectual is based in natural curiosity and love for learning. The spiritual is the lived conscientiousness and footprint that a being leaves in this world.</a:t>
            </a:r>
          </a:p>
          <a:p>
            <a:endParaRPr lang="en-US" dirty="0">
              <a:cs typeface="Calibri"/>
            </a:endParaRPr>
          </a:p>
        </p:txBody>
      </p:sp>
      <p:sp>
        <p:nvSpPr>
          <p:cNvPr id="4" name="Slide Number Placeholder 3"/>
          <p:cNvSpPr>
            <a:spLocks noGrp="1"/>
          </p:cNvSpPr>
          <p:nvPr>
            <p:ph type="sldNum" sz="quarter" idx="5"/>
          </p:nvPr>
        </p:nvSpPr>
        <p:spPr/>
        <p:txBody>
          <a:bodyPr/>
          <a:lstStyle/>
          <a:p>
            <a:fld id="{CE146099-839B-484C-A120-BA287108C630}" type="slidenum">
              <a:rPr lang="en-US"/>
              <a:t>4</a:t>
            </a:fld>
            <a:endParaRPr lang="en-US"/>
          </a:p>
        </p:txBody>
      </p:sp>
    </p:spTree>
    <p:extLst>
      <p:ext uri="{BB962C8B-B14F-4D97-AF65-F5344CB8AC3E}">
        <p14:creationId xmlns:p14="http://schemas.microsoft.com/office/powerpoint/2010/main" val="388561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Personalized learning </a:t>
            </a:r>
            <a:r>
              <a:rPr lang="en-US" dirty="0"/>
              <a:t>is student-</a:t>
            </a:r>
            <a:r>
              <a:rPr lang="en-US" dirty="0" err="1"/>
              <a:t>centred</a:t>
            </a:r>
            <a:r>
              <a:rPr lang="en-US" dirty="0"/>
              <a:t> education tailored to individual needs. It is responsive to the passions and interests of teachers and students. In personalized learning, the methods, approaches, and learning environments address the interests, learning needs, and aspirations of learners.</a:t>
            </a:r>
          </a:p>
          <a:p>
            <a:endParaRPr lang="en-US" dirty="0"/>
          </a:p>
          <a:p>
            <a:r>
              <a:rPr lang="en-US" dirty="0"/>
              <a:t>How do you quantify greatness, passion or finding personal connection to your world and your learning of it? The BC re-designed curriculum has ripped its own pages out of the traditional content heavy, teacher-centered model and shifted towards a curriculum that is student-centered and focused on skill development (curricular competencies) and understanding one’s identity (core competencies). This shift encourages educators and students to learn, connect to their passions, and apply/innovate with new ideas to change the world. </a:t>
            </a:r>
          </a:p>
          <a:p>
            <a:endParaRPr lang="en-US" dirty="0">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E146099-839B-484C-A120-BA287108C630}" type="slidenum">
              <a:rPr lang="en-US"/>
              <a:t>5</a:t>
            </a:fld>
            <a:endParaRPr lang="en-US"/>
          </a:p>
        </p:txBody>
      </p:sp>
    </p:spTree>
    <p:extLst>
      <p:ext uri="{BB962C8B-B14F-4D97-AF65-F5344CB8AC3E}">
        <p14:creationId xmlns:p14="http://schemas.microsoft.com/office/powerpoint/2010/main" val="25064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and reporting are finally now aligned with our redesigned curriculum, and it’s important to note that this curriculum and reporting policy honors student and teacher autonomy to create opportunities for meaningful and personalized learning. </a:t>
            </a:r>
          </a:p>
          <a:p>
            <a:endParaRPr lang="en-US" dirty="0"/>
          </a:p>
          <a:p>
            <a:r>
              <a:rPr lang="en-US" dirty="0"/>
              <a:t>The curriculum reflects an inquiry-based learning process that provides students with an opportunity to experiment, fail, research, revise their thinking, and try again, leading to more creative and innovative practices. The proficiency scale reinforces a risk-taking culture because it guides students along a continuum of learning. Students are assessed on their ability to demonstrate the curricular competencies in conjunction with the content.</a:t>
            </a:r>
          </a:p>
          <a:p>
            <a:endParaRPr lang="en-US" dirty="0"/>
          </a:p>
          <a:p>
            <a:pPr marL="171450" indent="-171450">
              <a:buFont typeface="Symbol"/>
              <a:buChar char="○"/>
            </a:pPr>
            <a:r>
              <a:rPr lang="en-US" b="1" dirty="0"/>
              <a:t>What</a:t>
            </a:r>
            <a:r>
              <a:rPr lang="en-US" dirty="0"/>
              <a:t> is it doing? It is changing the perspective of grading from a number-based quantitative scale to one of proficiency. The proficiency (four point) scale is designed for students to understand where they are at now and the skills involved to grow in their learning.</a:t>
            </a:r>
          </a:p>
          <a:p>
            <a:pPr marL="171450" indent="-171450">
              <a:buFont typeface="Symbol"/>
              <a:buChar char="○"/>
            </a:pPr>
            <a:r>
              <a:rPr lang="en-US" b="1" dirty="0"/>
              <a:t>How</a:t>
            </a:r>
            <a:r>
              <a:rPr lang="en-US" dirty="0"/>
              <a:t> is it being accomplished?  The proficiency scale enables students to track their growth over time by using strength-based feedback. Upon reflection, students can initiate the process of goal setting to generate forward momentum in their learning. </a:t>
            </a:r>
          </a:p>
          <a:p>
            <a:pPr marL="171450" indent="-171450">
              <a:buFont typeface="Symbol"/>
              <a:buChar char="○"/>
            </a:pPr>
            <a:r>
              <a:rPr lang="en-US" b="1" dirty="0"/>
              <a:t>Why</a:t>
            </a:r>
            <a:r>
              <a:rPr lang="en-US" dirty="0"/>
              <a:t> is this important? Learners today hold in their hands, a device that allows them to access any content at any time (fact or opinion). Educators are evolving into facilitators, guiding the learner with developing their skills so they can navigate the content and communicate their learning.</a:t>
            </a:r>
          </a:p>
          <a:p>
            <a:endParaRPr lang="en-US" dirty="0">
              <a:cs typeface="Calibri"/>
            </a:endParaRPr>
          </a:p>
        </p:txBody>
      </p:sp>
      <p:sp>
        <p:nvSpPr>
          <p:cNvPr id="4" name="Slide Number Placeholder 3"/>
          <p:cNvSpPr>
            <a:spLocks noGrp="1"/>
          </p:cNvSpPr>
          <p:nvPr>
            <p:ph type="sldNum" sz="quarter" idx="5"/>
          </p:nvPr>
        </p:nvSpPr>
        <p:spPr/>
        <p:txBody>
          <a:bodyPr/>
          <a:lstStyle/>
          <a:p>
            <a:fld id="{CE146099-839B-484C-A120-BA287108C630}" type="slidenum">
              <a:rPr lang="en-US"/>
              <a:t>6</a:t>
            </a:fld>
            <a:endParaRPr lang="en-US"/>
          </a:p>
        </p:txBody>
      </p:sp>
    </p:spTree>
    <p:extLst>
      <p:ext uri="{BB962C8B-B14F-4D97-AF65-F5344CB8AC3E}">
        <p14:creationId xmlns:p14="http://schemas.microsoft.com/office/powerpoint/2010/main" val="171802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reporting policy will be effective September 2023 for all learners, K-12.</a:t>
            </a:r>
          </a:p>
          <a:p>
            <a:r>
              <a:rPr lang="en-US" dirty="0"/>
              <a:t>The policy pertains to all learners in the B.C. education system. A student who is an English language learner, French language learner in a Francophone program, has a disability or diverse ability (with or without an IEP), adult learner, or learner in an online learning program should receive regular communications of student learning in the same way as their peers in any other program and should align with our school district’s regular reporting periods.</a:t>
            </a:r>
          </a:p>
          <a:p>
            <a:endParaRPr lang="en-US" dirty="0"/>
          </a:p>
          <a:p>
            <a:endParaRPr lang="en-US" dirty="0"/>
          </a:p>
          <a:p>
            <a:r>
              <a:rPr lang="en-US" dirty="0"/>
              <a:t>There will be 5 reporting communications in a school year. They will include 4 Learning updates, 2 written and 2 in a flexible format including student-led conferences, parent-teacher conferences, in-person or virtual discussions, telephone calls, emails, and written summaries.</a:t>
            </a:r>
          </a:p>
          <a:p>
            <a:endParaRPr lang="en-US" dirty="0"/>
          </a:p>
          <a:p>
            <a:r>
              <a:rPr lang="en-US" dirty="0"/>
              <a:t>At the end of the year, or semester, teachers complete a written summary of learning.</a:t>
            </a:r>
          </a:p>
          <a:p>
            <a:endParaRPr lang="en-US" dirty="0"/>
          </a:p>
          <a:p>
            <a:endParaRPr lang="en-US" dirty="0"/>
          </a:p>
          <a:p>
            <a:r>
              <a:rPr lang="en-US" dirty="0"/>
              <a:t>The new K-12 Student Reporting Policy introduces a new reporting symbol, "IE" for Insufficient Evidence of Learning. This is used to alert parents and caregivers when students, for a variety of reasons, have not provided sufficient evidence of learning in relation to the Learning Standards of the Provincial Curriculum. This means that teachers do not have enough information to adequately assess a student using the four-point Provincial Proficiency Scale or letter grades and percentages. </a:t>
            </a:r>
            <a:br>
              <a:rPr lang="en-US" dirty="0"/>
            </a:b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CE146099-839B-484C-A120-BA287108C630}" type="slidenum">
              <a:rPr lang="en-US"/>
              <a:t>7</a:t>
            </a:fld>
            <a:endParaRPr lang="en-US"/>
          </a:p>
        </p:txBody>
      </p:sp>
    </p:spTree>
    <p:extLst>
      <p:ext uri="{BB962C8B-B14F-4D97-AF65-F5344CB8AC3E}">
        <p14:creationId xmlns:p14="http://schemas.microsoft.com/office/powerpoint/2010/main" val="1633983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updates provide responsive and timely information to parents and caregivers about student learning in relation to the Learning Standards of the Provincial Curriculum.</a:t>
            </a:r>
          </a:p>
          <a:p>
            <a:endParaRPr lang="en-US" dirty="0"/>
          </a:p>
          <a:p>
            <a:pPr marL="285750" indent="-285750">
              <a:buFont typeface="Symbol"/>
              <a:buChar char="•"/>
            </a:pPr>
            <a:r>
              <a:rPr lang="en-US" dirty="0"/>
              <a:t>communication of student learning in each learning area currently being studied in relation to the Learning Standards, using the Provincial Proficiency Scale for K-9, Percentages and Letter grades for 10-12 and Descriptive Feedback;  </a:t>
            </a:r>
          </a:p>
          <a:p>
            <a:pPr marL="285750" indent="-285750">
              <a:buFont typeface="Symbol"/>
              <a:buChar char="•"/>
            </a:pPr>
            <a:r>
              <a:rPr lang="en-US" dirty="0"/>
              <a:t>feedback on areas of significant growth and opportunities for further development (Strengths and Next Steps)</a:t>
            </a:r>
          </a:p>
          <a:p>
            <a:endParaRPr lang="en-US" dirty="0">
              <a:cs typeface="Calibri"/>
            </a:endParaRPr>
          </a:p>
        </p:txBody>
      </p:sp>
      <p:sp>
        <p:nvSpPr>
          <p:cNvPr id="4" name="Slide Number Placeholder 3"/>
          <p:cNvSpPr>
            <a:spLocks noGrp="1"/>
          </p:cNvSpPr>
          <p:nvPr>
            <p:ph type="sldNum" sz="quarter" idx="5"/>
          </p:nvPr>
        </p:nvSpPr>
        <p:spPr/>
        <p:txBody>
          <a:bodyPr/>
          <a:lstStyle/>
          <a:p>
            <a:fld id="{CE146099-839B-484C-A120-BA287108C630}" type="slidenum">
              <a:rPr lang="en-US"/>
              <a:t>8</a:t>
            </a:fld>
            <a:endParaRPr lang="en-US"/>
          </a:p>
        </p:txBody>
      </p:sp>
    </p:spTree>
    <p:extLst>
      <p:ext uri="{BB962C8B-B14F-4D97-AF65-F5344CB8AC3E}">
        <p14:creationId xmlns:p14="http://schemas.microsoft.com/office/powerpoint/2010/main" val="3867921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Summary of Learning is a written report that describes and summarizes student learning and growth across the year in clear and accessible language.</a:t>
            </a:r>
          </a:p>
          <a:p>
            <a:endParaRPr lang="en-US" dirty="0"/>
          </a:p>
          <a:p>
            <a:pPr marL="285750" indent="-285750">
              <a:buFont typeface="Symbol"/>
              <a:buChar char="•"/>
            </a:pPr>
            <a:r>
              <a:rPr lang="en-US" dirty="0"/>
              <a:t>a summary of student learning in all learning areas studied during the school year using the Provincial Proficiency Scale for K-9, Percentages and Letter grades for 10-12 ;  </a:t>
            </a:r>
          </a:p>
          <a:p>
            <a:pPr marL="285750" indent="-285750">
              <a:buFont typeface="Symbol"/>
              <a:buChar char="•"/>
            </a:pPr>
            <a:r>
              <a:rPr lang="en-US" dirty="0"/>
              <a:t>summary information about student attendance;  </a:t>
            </a:r>
          </a:p>
          <a:p>
            <a:pPr marL="285750" indent="-285750">
              <a:buFont typeface="Symbol"/>
              <a:buChar char="•"/>
            </a:pPr>
            <a:r>
              <a:rPr lang="en-US" dirty="0"/>
              <a:t>summary feedback on areas of significant growth and opportunities for further development; and  </a:t>
            </a:r>
          </a:p>
          <a:p>
            <a:endParaRPr lang="en-US" dirty="0"/>
          </a:p>
          <a:p>
            <a:endParaRPr lang="en-US" dirty="0"/>
          </a:p>
          <a:p>
            <a:r>
              <a:rPr lang="en-US" dirty="0"/>
              <a:t>The graduation status update, for students in grades 10-12, summarizes a student’s progress towards obtaining the credits and graduation assessments needed for graduation. This is to give parents, caregivers and students the information they need to ensure graduation requirements are being met and to make parents and caregivers aware of any areas of need.</a:t>
            </a:r>
          </a:p>
          <a:p>
            <a:endParaRPr lang="en-US" dirty="0">
              <a:cs typeface="Calibri"/>
            </a:endParaRPr>
          </a:p>
        </p:txBody>
      </p:sp>
      <p:sp>
        <p:nvSpPr>
          <p:cNvPr id="4" name="Slide Number Placeholder 3"/>
          <p:cNvSpPr>
            <a:spLocks noGrp="1"/>
          </p:cNvSpPr>
          <p:nvPr>
            <p:ph type="sldNum" sz="quarter" idx="5"/>
          </p:nvPr>
        </p:nvSpPr>
        <p:spPr/>
        <p:txBody>
          <a:bodyPr/>
          <a:lstStyle/>
          <a:p>
            <a:fld id="{CE146099-839B-484C-A120-BA287108C630}" type="slidenum">
              <a:rPr lang="en-US"/>
              <a:t>9</a:t>
            </a:fld>
            <a:endParaRPr lang="en-US"/>
          </a:p>
        </p:txBody>
      </p:sp>
    </p:spTree>
    <p:extLst>
      <p:ext uri="{BB962C8B-B14F-4D97-AF65-F5344CB8AC3E}">
        <p14:creationId xmlns:p14="http://schemas.microsoft.com/office/powerpoint/2010/main" val="2211571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8002-315D-49B1-B10F-137139C4BF9E}"/>
              </a:ext>
            </a:extLst>
          </p:cNvPr>
          <p:cNvSpPr>
            <a:spLocks noGrp="1"/>
          </p:cNvSpPr>
          <p:nvPr>
            <p:ph type="ctrTitle"/>
          </p:nvPr>
        </p:nvSpPr>
        <p:spPr>
          <a:xfrm>
            <a:off x="854896" y="1122363"/>
            <a:ext cx="7276733" cy="3381398"/>
          </a:xfrm>
        </p:spPr>
        <p:txBody>
          <a:bodyPr anchor="b">
            <a:normAutofit/>
          </a:bodyPr>
          <a:lstStyle>
            <a:lvl1pPr algn="l">
              <a:defRPr sz="4800" cap="none" spc="0" baseline="0"/>
            </a:lvl1pPr>
          </a:lstStyle>
          <a:p>
            <a:r>
              <a:rPr lang="en-US"/>
              <a:t>Click to edit Master title style</a:t>
            </a:r>
          </a:p>
        </p:txBody>
      </p:sp>
      <p:sp>
        <p:nvSpPr>
          <p:cNvPr id="3" name="Subtitle 2">
            <a:extLst>
              <a:ext uri="{FF2B5EF4-FFF2-40B4-BE49-F238E27FC236}">
                <a16:creationId xmlns:a16="http://schemas.microsoft.com/office/drawing/2014/main" id="{804535E0-4D9C-4DCA-8569-64503C5DC1D4}"/>
              </a:ext>
            </a:extLst>
          </p:cNvPr>
          <p:cNvSpPr>
            <a:spLocks noGrp="1"/>
          </p:cNvSpPr>
          <p:nvPr>
            <p:ph type="subTitle" idx="1"/>
          </p:nvPr>
        </p:nvSpPr>
        <p:spPr>
          <a:xfrm>
            <a:off x="854894" y="4612942"/>
            <a:ext cx="7276733" cy="1181683"/>
          </a:xfrm>
        </p:spPr>
        <p:txBody>
          <a:bodyPr>
            <a:normAutofit/>
          </a:bodyPr>
          <a:lstStyle>
            <a:lvl1pPr marL="0" indent="0" algn="l">
              <a:buNone/>
              <a:defRPr sz="18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283B68-70CF-4A98-948C-6EA4BD68D2BC}"/>
              </a:ext>
            </a:extLst>
          </p:cNvPr>
          <p:cNvSpPr>
            <a:spLocks noGrp="1"/>
          </p:cNvSpPr>
          <p:nvPr>
            <p:ph type="dt" sz="half" idx="10"/>
          </p:nvPr>
        </p:nvSpPr>
        <p:spPr/>
        <p:txBody>
          <a:bodyPr/>
          <a:lstStyle/>
          <a:p>
            <a:fld id="{326951E3-958F-4611-B170-D081BA0250F9}" type="datetimeFigureOut">
              <a:rPr lang="en-US" smtClean="0"/>
              <a:t>10/27/22</a:t>
            </a:fld>
            <a:endParaRPr lang="en-US"/>
          </a:p>
        </p:txBody>
      </p:sp>
      <p:sp>
        <p:nvSpPr>
          <p:cNvPr id="5" name="Footer Placeholder 4">
            <a:extLst>
              <a:ext uri="{FF2B5EF4-FFF2-40B4-BE49-F238E27FC236}">
                <a16:creationId xmlns:a16="http://schemas.microsoft.com/office/drawing/2014/main" id="{B3EC2EF9-7F83-4AD3-B3F6-B9D4618D6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B751B-3464-41CD-B728-A72BB191E29F}"/>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41961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5731-248B-49C2-93DE-8A3260C9FB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D4D5C5-3D5A-4F3D-8A08-7053DACF1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E5372-3FC6-4227-B2DD-6CB24E65178F}"/>
              </a:ext>
            </a:extLst>
          </p:cNvPr>
          <p:cNvSpPr>
            <a:spLocks noGrp="1"/>
          </p:cNvSpPr>
          <p:nvPr>
            <p:ph type="dt" sz="half" idx="10"/>
          </p:nvPr>
        </p:nvSpPr>
        <p:spPr/>
        <p:txBody>
          <a:bodyPr/>
          <a:lstStyle/>
          <a:p>
            <a:fld id="{326951E3-958F-4611-B170-D081BA0250F9}" type="datetimeFigureOut">
              <a:rPr lang="en-US" smtClean="0"/>
              <a:t>10/27/22</a:t>
            </a:fld>
            <a:endParaRPr lang="en-US"/>
          </a:p>
        </p:txBody>
      </p:sp>
      <p:sp>
        <p:nvSpPr>
          <p:cNvPr id="5" name="Footer Placeholder 4">
            <a:extLst>
              <a:ext uri="{FF2B5EF4-FFF2-40B4-BE49-F238E27FC236}">
                <a16:creationId xmlns:a16="http://schemas.microsoft.com/office/drawing/2014/main" id="{B7C1B1B1-B637-4E46-B64C-F082B54C2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567AD-4B78-41F6-B814-726D4BD4CE5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408023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674D5E-67E6-4C23-B80A-0C66B53315EB}"/>
              </a:ext>
            </a:extLst>
          </p:cNvPr>
          <p:cNvSpPr>
            <a:spLocks noGrp="1"/>
          </p:cNvSpPr>
          <p:nvPr>
            <p:ph type="title" orient="vert"/>
          </p:nvPr>
        </p:nvSpPr>
        <p:spPr>
          <a:xfrm>
            <a:off x="8724900" y="876299"/>
            <a:ext cx="2628900" cy="5181601"/>
          </a:xfrm>
        </p:spPr>
        <p:txBody>
          <a:bodyPr vert="eaVert" anchor="b"/>
          <a:lstStyle/>
          <a:p>
            <a:r>
              <a:rPr lang="en-US"/>
              <a:t>Click to edit Master title style</a:t>
            </a:r>
          </a:p>
        </p:txBody>
      </p:sp>
      <p:sp>
        <p:nvSpPr>
          <p:cNvPr id="3" name="Vertical Text Placeholder 2">
            <a:extLst>
              <a:ext uri="{FF2B5EF4-FFF2-40B4-BE49-F238E27FC236}">
                <a16:creationId xmlns:a16="http://schemas.microsoft.com/office/drawing/2014/main" id="{42FEFF2A-08E8-447D-85C7-7D5A9C422C9D}"/>
              </a:ext>
            </a:extLst>
          </p:cNvPr>
          <p:cNvSpPr>
            <a:spLocks noGrp="1"/>
          </p:cNvSpPr>
          <p:nvPr>
            <p:ph type="body" orient="vert" idx="1"/>
          </p:nvPr>
        </p:nvSpPr>
        <p:spPr>
          <a:xfrm>
            <a:off x="838200" y="876299"/>
            <a:ext cx="773430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0030D-E580-4B0C-B5A8-2C8A094D9D8A}"/>
              </a:ext>
            </a:extLst>
          </p:cNvPr>
          <p:cNvSpPr>
            <a:spLocks noGrp="1"/>
          </p:cNvSpPr>
          <p:nvPr>
            <p:ph type="dt" sz="half" idx="10"/>
          </p:nvPr>
        </p:nvSpPr>
        <p:spPr/>
        <p:txBody>
          <a:bodyPr/>
          <a:lstStyle/>
          <a:p>
            <a:fld id="{326951E3-958F-4611-B170-D081BA0250F9}" type="datetimeFigureOut">
              <a:rPr lang="en-US" smtClean="0"/>
              <a:t>10/27/22</a:t>
            </a:fld>
            <a:endParaRPr lang="en-US"/>
          </a:p>
        </p:txBody>
      </p:sp>
      <p:sp>
        <p:nvSpPr>
          <p:cNvPr id="5" name="Footer Placeholder 4">
            <a:extLst>
              <a:ext uri="{FF2B5EF4-FFF2-40B4-BE49-F238E27FC236}">
                <a16:creationId xmlns:a16="http://schemas.microsoft.com/office/drawing/2014/main" id="{4F2DCAEB-1B6E-492E-918E-47179AF48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E4A38-A745-436E-9E33-63B9F81C091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432562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FD42-94A9-4345-AF38-7D562B502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4C458-A63B-4032-B4EC-732DAC188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855B5-7F2F-408B-800D-92CB34B99234}"/>
              </a:ext>
            </a:extLst>
          </p:cNvPr>
          <p:cNvSpPr>
            <a:spLocks noGrp="1"/>
          </p:cNvSpPr>
          <p:nvPr>
            <p:ph type="dt" sz="half" idx="10"/>
          </p:nvPr>
        </p:nvSpPr>
        <p:spPr/>
        <p:txBody>
          <a:bodyPr/>
          <a:lstStyle/>
          <a:p>
            <a:fld id="{326951E3-958F-4611-B170-D081BA0250F9}" type="datetimeFigureOut">
              <a:rPr lang="en-US" smtClean="0"/>
              <a:t>10/27/22</a:t>
            </a:fld>
            <a:endParaRPr lang="en-US"/>
          </a:p>
        </p:txBody>
      </p:sp>
      <p:sp>
        <p:nvSpPr>
          <p:cNvPr id="5" name="Footer Placeholder 4">
            <a:extLst>
              <a:ext uri="{FF2B5EF4-FFF2-40B4-BE49-F238E27FC236}">
                <a16:creationId xmlns:a16="http://schemas.microsoft.com/office/drawing/2014/main" id="{5C203412-EA6B-43CA-8B3A-F502587CB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6E9EE-F895-4ECE-B4B2-586D65ED843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03916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193F-AFAD-4A9A-B0EF-530DFB19D8DD}"/>
              </a:ext>
            </a:extLst>
          </p:cNvPr>
          <p:cNvSpPr>
            <a:spLocks noGrp="1"/>
          </p:cNvSpPr>
          <p:nvPr>
            <p:ph type="title"/>
          </p:nvPr>
        </p:nvSpPr>
        <p:spPr>
          <a:xfrm>
            <a:off x="831849" y="876299"/>
            <a:ext cx="7876722" cy="3713165"/>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EFD1BBE4-9FC1-4F89-B120-1C49D816FDB9}"/>
              </a:ext>
            </a:extLst>
          </p:cNvPr>
          <p:cNvSpPr>
            <a:spLocks noGrp="1"/>
          </p:cNvSpPr>
          <p:nvPr>
            <p:ph type="body" idx="1"/>
          </p:nvPr>
        </p:nvSpPr>
        <p:spPr>
          <a:xfrm>
            <a:off x="831850" y="4746170"/>
            <a:ext cx="6781301" cy="1048455"/>
          </a:xfrm>
        </p:spPr>
        <p:txBody>
          <a:bodyPr>
            <a:normAutofit/>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530A6B-E3FD-4920-8128-C263CA1D65D1}"/>
              </a:ext>
            </a:extLst>
          </p:cNvPr>
          <p:cNvSpPr>
            <a:spLocks noGrp="1"/>
          </p:cNvSpPr>
          <p:nvPr>
            <p:ph type="dt" sz="half" idx="10"/>
          </p:nvPr>
        </p:nvSpPr>
        <p:spPr/>
        <p:txBody>
          <a:bodyPr/>
          <a:lstStyle/>
          <a:p>
            <a:fld id="{326951E3-958F-4611-B170-D081BA0250F9}" type="datetimeFigureOut">
              <a:rPr lang="en-US" smtClean="0"/>
              <a:t>10/27/22</a:t>
            </a:fld>
            <a:endParaRPr lang="en-US"/>
          </a:p>
        </p:txBody>
      </p:sp>
      <p:sp>
        <p:nvSpPr>
          <p:cNvPr id="5" name="Footer Placeholder 4">
            <a:extLst>
              <a:ext uri="{FF2B5EF4-FFF2-40B4-BE49-F238E27FC236}">
                <a16:creationId xmlns:a16="http://schemas.microsoft.com/office/drawing/2014/main" id="{8C166B85-0649-47DB-AD69-458D8F600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25931-A293-42E9-BDF5-B2AE121D73AD}"/>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398411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262B-ECD6-47BB-A6F1-92A6033E9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B8779-51E9-44D1-9F7B-28F3C6D3C44D}"/>
              </a:ext>
            </a:extLst>
          </p:cNvPr>
          <p:cNvSpPr>
            <a:spLocks noGrp="1"/>
          </p:cNvSpPr>
          <p:nvPr>
            <p:ph sz="half" idx="1"/>
          </p:nvPr>
        </p:nvSpPr>
        <p:spPr>
          <a:xfrm>
            <a:off x="848474"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9E8BFB-5295-4C5E-9CB1-E276E9D0E51F}"/>
              </a:ext>
            </a:extLst>
          </p:cNvPr>
          <p:cNvSpPr>
            <a:spLocks noGrp="1"/>
          </p:cNvSpPr>
          <p:nvPr>
            <p:ph sz="half" idx="2"/>
          </p:nvPr>
        </p:nvSpPr>
        <p:spPr>
          <a:xfrm>
            <a:off x="6310899"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E22BF-1819-4301-B699-EF5A2F4D9BC4}"/>
              </a:ext>
            </a:extLst>
          </p:cNvPr>
          <p:cNvSpPr>
            <a:spLocks noGrp="1"/>
          </p:cNvSpPr>
          <p:nvPr>
            <p:ph type="dt" sz="half" idx="10"/>
          </p:nvPr>
        </p:nvSpPr>
        <p:spPr/>
        <p:txBody>
          <a:bodyPr/>
          <a:lstStyle/>
          <a:p>
            <a:fld id="{326951E3-958F-4611-B170-D081BA0250F9}" type="datetimeFigureOut">
              <a:rPr lang="en-US" smtClean="0"/>
              <a:t>10/27/22</a:t>
            </a:fld>
            <a:endParaRPr lang="en-US"/>
          </a:p>
        </p:txBody>
      </p:sp>
      <p:sp>
        <p:nvSpPr>
          <p:cNvPr id="6" name="Footer Placeholder 5">
            <a:extLst>
              <a:ext uri="{FF2B5EF4-FFF2-40B4-BE49-F238E27FC236}">
                <a16:creationId xmlns:a16="http://schemas.microsoft.com/office/drawing/2014/main" id="{3600A2DF-39DE-49C3-A213-3E8423C7A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5D3A8-238B-4A68-A9F9-672D2F06070B}"/>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69224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D468-D010-4225-B024-DCEF543BCEB9}"/>
              </a:ext>
            </a:extLst>
          </p:cNvPr>
          <p:cNvSpPr>
            <a:spLocks noGrp="1"/>
          </p:cNvSpPr>
          <p:nvPr>
            <p:ph type="title"/>
          </p:nvPr>
        </p:nvSpPr>
        <p:spPr>
          <a:xfrm>
            <a:off x="839788" y="571955"/>
            <a:ext cx="10441236" cy="13983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3D60A0-FCAB-425A-9ECD-94CDE4F472C6}"/>
              </a:ext>
            </a:extLst>
          </p:cNvPr>
          <p:cNvSpPr>
            <a:spLocks noGrp="1"/>
          </p:cNvSpPr>
          <p:nvPr>
            <p:ph type="body" idx="1"/>
          </p:nvPr>
        </p:nvSpPr>
        <p:spPr>
          <a:xfrm>
            <a:off x="844926" y="1983242"/>
            <a:ext cx="5007110"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6F986B-07CB-4FB0-9419-2AAB318B8A10}"/>
              </a:ext>
            </a:extLst>
          </p:cNvPr>
          <p:cNvSpPr>
            <a:spLocks noGrp="1"/>
          </p:cNvSpPr>
          <p:nvPr>
            <p:ph sz="half" idx="2"/>
          </p:nvPr>
        </p:nvSpPr>
        <p:spPr>
          <a:xfrm>
            <a:off x="850063" y="2813959"/>
            <a:ext cx="5007110" cy="3243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A9D784-7968-4E8B-B704-E42EE8F1872F}"/>
              </a:ext>
            </a:extLst>
          </p:cNvPr>
          <p:cNvSpPr>
            <a:spLocks noGrp="1"/>
          </p:cNvSpPr>
          <p:nvPr>
            <p:ph type="body" sz="quarter" idx="3"/>
          </p:nvPr>
        </p:nvSpPr>
        <p:spPr>
          <a:xfrm>
            <a:off x="6249255" y="1983242"/>
            <a:ext cx="5031769"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45754F-08D1-4593-988F-95F0ED1A017D}"/>
              </a:ext>
            </a:extLst>
          </p:cNvPr>
          <p:cNvSpPr>
            <a:spLocks noGrp="1"/>
          </p:cNvSpPr>
          <p:nvPr>
            <p:ph sz="quarter" idx="4"/>
          </p:nvPr>
        </p:nvSpPr>
        <p:spPr>
          <a:xfrm>
            <a:off x="6249255" y="2813959"/>
            <a:ext cx="5031769" cy="3243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ED2E61-83B4-4C8F-BBFE-D95920342A1B}"/>
              </a:ext>
            </a:extLst>
          </p:cNvPr>
          <p:cNvSpPr>
            <a:spLocks noGrp="1"/>
          </p:cNvSpPr>
          <p:nvPr>
            <p:ph type="dt" sz="half" idx="10"/>
          </p:nvPr>
        </p:nvSpPr>
        <p:spPr/>
        <p:txBody>
          <a:bodyPr/>
          <a:lstStyle/>
          <a:p>
            <a:fld id="{326951E3-958F-4611-B170-D081BA0250F9}" type="datetimeFigureOut">
              <a:rPr lang="en-US" smtClean="0"/>
              <a:t>10/27/22</a:t>
            </a:fld>
            <a:endParaRPr lang="en-US"/>
          </a:p>
        </p:txBody>
      </p:sp>
      <p:sp>
        <p:nvSpPr>
          <p:cNvPr id="8" name="Footer Placeholder 7">
            <a:extLst>
              <a:ext uri="{FF2B5EF4-FFF2-40B4-BE49-F238E27FC236}">
                <a16:creationId xmlns:a16="http://schemas.microsoft.com/office/drawing/2014/main" id="{5E80C136-A664-4013-8073-B0C6BDEF8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E9547-8EE7-461B-9E99-484B11E918A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351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E667-0EFA-4EE6-8E4D-20805309A8A4}"/>
              </a:ext>
            </a:extLst>
          </p:cNvPr>
          <p:cNvSpPr>
            <a:spLocks noGrp="1"/>
          </p:cNvSpPr>
          <p:nvPr>
            <p:ph type="title"/>
          </p:nvPr>
        </p:nvSpPr>
        <p:spPr>
          <a:xfrm>
            <a:off x="849759" y="895440"/>
            <a:ext cx="10138451" cy="1832349"/>
          </a:xfrm>
        </p:spPr>
        <p:txBody>
          <a:bodyPr anchor="t">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27EE4825-BB8C-4567-B407-B4452409D7D8}"/>
              </a:ext>
            </a:extLst>
          </p:cNvPr>
          <p:cNvSpPr>
            <a:spLocks noGrp="1"/>
          </p:cNvSpPr>
          <p:nvPr>
            <p:ph type="dt" sz="half" idx="10"/>
          </p:nvPr>
        </p:nvSpPr>
        <p:spPr/>
        <p:txBody>
          <a:bodyPr/>
          <a:lstStyle/>
          <a:p>
            <a:fld id="{326951E3-958F-4611-B170-D081BA0250F9}" type="datetimeFigureOut">
              <a:rPr lang="en-US" smtClean="0"/>
              <a:t>10/27/22</a:t>
            </a:fld>
            <a:endParaRPr lang="en-US"/>
          </a:p>
        </p:txBody>
      </p:sp>
      <p:sp>
        <p:nvSpPr>
          <p:cNvPr id="4" name="Footer Placeholder 3">
            <a:extLst>
              <a:ext uri="{FF2B5EF4-FFF2-40B4-BE49-F238E27FC236}">
                <a16:creationId xmlns:a16="http://schemas.microsoft.com/office/drawing/2014/main" id="{70838892-25DB-4A4E-9D43-6058C45C5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C3DDDA-48EF-4B42-9980-4762AF5094E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67052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FA7D9-6801-4DD0-8D7D-505212F466BD}"/>
              </a:ext>
            </a:extLst>
          </p:cNvPr>
          <p:cNvSpPr>
            <a:spLocks noGrp="1"/>
          </p:cNvSpPr>
          <p:nvPr>
            <p:ph type="dt" sz="half" idx="10"/>
          </p:nvPr>
        </p:nvSpPr>
        <p:spPr/>
        <p:txBody>
          <a:bodyPr/>
          <a:lstStyle/>
          <a:p>
            <a:fld id="{326951E3-958F-4611-B170-D081BA0250F9}" type="datetimeFigureOut">
              <a:rPr lang="en-US" smtClean="0"/>
              <a:t>10/27/22</a:t>
            </a:fld>
            <a:endParaRPr lang="en-US"/>
          </a:p>
        </p:txBody>
      </p:sp>
      <p:sp>
        <p:nvSpPr>
          <p:cNvPr id="3" name="Footer Placeholder 2">
            <a:extLst>
              <a:ext uri="{FF2B5EF4-FFF2-40B4-BE49-F238E27FC236}">
                <a16:creationId xmlns:a16="http://schemas.microsoft.com/office/drawing/2014/main" id="{9E6FA3EA-1519-4178-AC3A-231A5BAA79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423DBE-6FD6-4D60-8336-7843B4BD30B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79443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D9AE-CA1A-4751-9B33-0AC09CE629C8}"/>
              </a:ext>
            </a:extLst>
          </p:cNvPr>
          <p:cNvSpPr>
            <a:spLocks noGrp="1"/>
          </p:cNvSpPr>
          <p:nvPr>
            <p:ph type="title"/>
          </p:nvPr>
        </p:nvSpPr>
        <p:spPr>
          <a:xfrm>
            <a:off x="839789" y="996948"/>
            <a:ext cx="3046410" cy="1479551"/>
          </a:xfrm>
        </p:spPr>
        <p:txBody>
          <a:bodyPr anchor="t">
            <a:normAutofit/>
          </a:bodyPr>
          <a:lstStyle>
            <a:lvl1pPr>
              <a:lnSpc>
                <a:spcPct val="110000"/>
              </a:lnSpc>
              <a:defRPr sz="2400" cap="all" spc="400" baseline="0"/>
            </a:lvl1pPr>
          </a:lstStyle>
          <a:p>
            <a:r>
              <a:rPr lang="en-US"/>
              <a:t>Click to edit Master title style</a:t>
            </a:r>
          </a:p>
        </p:txBody>
      </p:sp>
      <p:sp>
        <p:nvSpPr>
          <p:cNvPr id="3" name="Content Placeholder 2">
            <a:extLst>
              <a:ext uri="{FF2B5EF4-FFF2-40B4-BE49-F238E27FC236}">
                <a16:creationId xmlns:a16="http://schemas.microsoft.com/office/drawing/2014/main" id="{E4DF9941-76E5-42B5-8464-C1A7010D94F0}"/>
              </a:ext>
            </a:extLst>
          </p:cNvPr>
          <p:cNvSpPr>
            <a:spLocks noGrp="1"/>
          </p:cNvSpPr>
          <p:nvPr>
            <p:ph idx="1"/>
          </p:nvPr>
        </p:nvSpPr>
        <p:spPr>
          <a:xfrm>
            <a:off x="5260796" y="876300"/>
            <a:ext cx="5758235" cy="5181599"/>
          </a:xfrm>
        </p:spPr>
        <p:txBody>
          <a:bodyPr>
            <a:normAutofit/>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4785D8-F112-415F-9AB4-5F2AC060D127}"/>
              </a:ext>
            </a:extLst>
          </p:cNvPr>
          <p:cNvSpPr>
            <a:spLocks noGrp="1"/>
          </p:cNvSpPr>
          <p:nvPr>
            <p:ph type="body" sz="half" idx="2"/>
          </p:nvPr>
        </p:nvSpPr>
        <p:spPr>
          <a:xfrm>
            <a:off x="839789" y="2666144"/>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70A0B3-4E9C-4FAC-B1D1-2673F7B5A10F}"/>
              </a:ext>
            </a:extLst>
          </p:cNvPr>
          <p:cNvSpPr>
            <a:spLocks noGrp="1"/>
          </p:cNvSpPr>
          <p:nvPr>
            <p:ph type="dt" sz="half" idx="10"/>
          </p:nvPr>
        </p:nvSpPr>
        <p:spPr/>
        <p:txBody>
          <a:bodyPr/>
          <a:lstStyle/>
          <a:p>
            <a:fld id="{326951E3-958F-4611-B170-D081BA0250F9}" type="datetimeFigureOut">
              <a:rPr lang="en-US" smtClean="0"/>
              <a:t>10/27/22</a:t>
            </a:fld>
            <a:endParaRPr lang="en-US"/>
          </a:p>
        </p:txBody>
      </p:sp>
      <p:sp>
        <p:nvSpPr>
          <p:cNvPr id="6" name="Footer Placeholder 5">
            <a:extLst>
              <a:ext uri="{FF2B5EF4-FFF2-40B4-BE49-F238E27FC236}">
                <a16:creationId xmlns:a16="http://schemas.microsoft.com/office/drawing/2014/main" id="{E1AA370A-33F5-48A6-962A-47C0F15D4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AD606-A37D-4697-AA7A-EAE4F101A707}"/>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9" name="Straight Connector 8">
            <a:extLst>
              <a:ext uri="{FF2B5EF4-FFF2-40B4-BE49-F238E27FC236}">
                <a16:creationId xmlns:a16="http://schemas.microsoft.com/office/drawing/2014/main" id="{644E0B5E-1030-4A34-AB09-05ACB45CE993}"/>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646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1D4C-0A93-40A6-9645-5EF7DE6C5977}"/>
              </a:ext>
            </a:extLst>
          </p:cNvPr>
          <p:cNvSpPr>
            <a:spLocks noGrp="1"/>
          </p:cNvSpPr>
          <p:nvPr>
            <p:ph type="title"/>
          </p:nvPr>
        </p:nvSpPr>
        <p:spPr>
          <a:xfrm>
            <a:off x="839789" y="989314"/>
            <a:ext cx="3046409" cy="1487185"/>
          </a:xfrm>
        </p:spPr>
        <p:txBody>
          <a:bodyPr anchor="t">
            <a:normAutofit/>
          </a:bodyPr>
          <a:lstStyle>
            <a:lvl1pPr>
              <a:lnSpc>
                <a:spcPct val="110000"/>
              </a:lnSpc>
              <a:defRPr sz="2400" cap="all" spc="300" baseline="0"/>
            </a:lvl1pPr>
          </a:lstStyle>
          <a:p>
            <a:r>
              <a:rPr lang="en-US"/>
              <a:t>Click to edit Master title style</a:t>
            </a:r>
          </a:p>
        </p:txBody>
      </p:sp>
      <p:sp>
        <p:nvSpPr>
          <p:cNvPr id="3" name="Picture Placeholder 2">
            <a:extLst>
              <a:ext uri="{FF2B5EF4-FFF2-40B4-BE49-F238E27FC236}">
                <a16:creationId xmlns:a16="http://schemas.microsoft.com/office/drawing/2014/main" id="{222F9455-852F-4604-87D4-801E8D5DB502}"/>
              </a:ext>
            </a:extLst>
          </p:cNvPr>
          <p:cNvSpPr>
            <a:spLocks noGrp="1"/>
          </p:cNvSpPr>
          <p:nvPr>
            <p:ph type="pic" idx="1"/>
          </p:nvPr>
        </p:nvSpPr>
        <p:spPr>
          <a:xfrm>
            <a:off x="5334004" y="876300"/>
            <a:ext cx="5943596"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842061-B161-4973-9EE4-76D0B73FC18C}"/>
              </a:ext>
            </a:extLst>
          </p:cNvPr>
          <p:cNvSpPr>
            <a:spLocks noGrp="1"/>
          </p:cNvSpPr>
          <p:nvPr>
            <p:ph type="body" sz="half" idx="2"/>
          </p:nvPr>
        </p:nvSpPr>
        <p:spPr>
          <a:xfrm>
            <a:off x="839789" y="2666143"/>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DCE2E0-050A-4BC2-91DF-7A00811D28EB}"/>
              </a:ext>
            </a:extLst>
          </p:cNvPr>
          <p:cNvSpPr>
            <a:spLocks noGrp="1"/>
          </p:cNvSpPr>
          <p:nvPr>
            <p:ph type="dt" sz="half" idx="10"/>
          </p:nvPr>
        </p:nvSpPr>
        <p:spPr/>
        <p:txBody>
          <a:bodyPr/>
          <a:lstStyle/>
          <a:p>
            <a:fld id="{326951E3-958F-4611-B170-D081BA0250F9}" type="datetimeFigureOut">
              <a:rPr lang="en-US" smtClean="0"/>
              <a:t>10/27/22</a:t>
            </a:fld>
            <a:endParaRPr lang="en-US"/>
          </a:p>
        </p:txBody>
      </p:sp>
      <p:sp>
        <p:nvSpPr>
          <p:cNvPr id="6" name="Footer Placeholder 5">
            <a:extLst>
              <a:ext uri="{FF2B5EF4-FFF2-40B4-BE49-F238E27FC236}">
                <a16:creationId xmlns:a16="http://schemas.microsoft.com/office/drawing/2014/main" id="{260AB003-B443-4B96-9DD9-4284E7E1E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79DBA-16C0-4FFB-B367-B96169B4B005}"/>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13" name="Straight Connector 12">
            <a:extLst>
              <a:ext uri="{FF2B5EF4-FFF2-40B4-BE49-F238E27FC236}">
                <a16:creationId xmlns:a16="http://schemas.microsoft.com/office/drawing/2014/main" id="{C9F2BD78-1D6B-4742-9726-75646D91F4AC}"/>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564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8CBCD-166B-4F97-A6DF-DAA3BF2B25A3}"/>
              </a:ext>
            </a:extLst>
          </p:cNvPr>
          <p:cNvSpPr>
            <a:spLocks noGrp="1"/>
          </p:cNvSpPr>
          <p:nvPr>
            <p:ph type="title"/>
          </p:nvPr>
        </p:nvSpPr>
        <p:spPr>
          <a:xfrm>
            <a:off x="849760" y="876302"/>
            <a:ext cx="10427840" cy="108605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0664D6D9-636D-450B-839A-22AE0CED2315}"/>
              </a:ext>
            </a:extLst>
          </p:cNvPr>
          <p:cNvSpPr>
            <a:spLocks noGrp="1"/>
          </p:cNvSpPr>
          <p:nvPr>
            <p:ph type="body" idx="1"/>
          </p:nvPr>
        </p:nvSpPr>
        <p:spPr>
          <a:xfrm>
            <a:off x="849758" y="2065984"/>
            <a:ext cx="10427841" cy="39032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6CAEC-1EE5-4B71-9646-5C378EEBEFE8}"/>
              </a:ext>
            </a:extLst>
          </p:cNvPr>
          <p:cNvSpPr>
            <a:spLocks noGrp="1"/>
          </p:cNvSpPr>
          <p:nvPr>
            <p:ph type="dt" sz="half" idx="2"/>
          </p:nvPr>
        </p:nvSpPr>
        <p:spPr>
          <a:xfrm>
            <a:off x="7382838" y="6356350"/>
            <a:ext cx="3361362" cy="365125"/>
          </a:xfrm>
          <a:prstGeom prst="rect">
            <a:avLst/>
          </a:prstGeom>
        </p:spPr>
        <p:txBody>
          <a:bodyPr vert="horz" lIns="91440" tIns="45720" rIns="91440" bIns="45720" rtlCol="0" anchor="ctr"/>
          <a:lstStyle>
            <a:lvl1pPr algn="r">
              <a:defRPr sz="900">
                <a:solidFill>
                  <a:schemeClr val="tx2"/>
                </a:solidFill>
              </a:defRPr>
            </a:lvl1pPr>
          </a:lstStyle>
          <a:p>
            <a:fld id="{326951E3-958F-4611-B170-D081BA0250F9}" type="datetimeFigureOut">
              <a:rPr lang="en-US" smtClean="0"/>
              <a:pPr/>
              <a:t>10/27/22</a:t>
            </a:fld>
            <a:endParaRPr lang="en-US"/>
          </a:p>
        </p:txBody>
      </p:sp>
      <p:sp>
        <p:nvSpPr>
          <p:cNvPr id="5" name="Footer Placeholder 4">
            <a:extLst>
              <a:ext uri="{FF2B5EF4-FFF2-40B4-BE49-F238E27FC236}">
                <a16:creationId xmlns:a16="http://schemas.microsoft.com/office/drawing/2014/main" id="{66570EF8-70B2-4AFC-8388-691A146AA75A}"/>
              </a:ext>
            </a:extLst>
          </p:cNvPr>
          <p:cNvSpPr>
            <a:spLocks noGrp="1"/>
          </p:cNvSpPr>
          <p:nvPr>
            <p:ph type="ftr" sz="quarter" idx="3"/>
          </p:nvPr>
        </p:nvSpPr>
        <p:spPr>
          <a:xfrm>
            <a:off x="858748" y="6356350"/>
            <a:ext cx="4114800" cy="365125"/>
          </a:xfrm>
          <a:prstGeom prst="rect">
            <a:avLst/>
          </a:prstGeom>
        </p:spPr>
        <p:txBody>
          <a:bodyPr vert="horz" lIns="91440" tIns="45720" rIns="91440" bIns="45720" rtlCol="0" anchor="ctr"/>
          <a:lstStyle>
            <a:lvl1pPr algn="l">
              <a:defRPr sz="900" cap="none" spc="0" baseline="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52F07DC7-D05C-4038-B51A-F00B7B9C996A}"/>
              </a:ext>
            </a:extLst>
          </p:cNvPr>
          <p:cNvSpPr>
            <a:spLocks noGrp="1"/>
          </p:cNvSpPr>
          <p:nvPr>
            <p:ph type="sldNum" sz="quarter" idx="4"/>
          </p:nvPr>
        </p:nvSpPr>
        <p:spPr>
          <a:xfrm>
            <a:off x="10820400" y="6356350"/>
            <a:ext cx="617669" cy="365125"/>
          </a:xfrm>
          <a:prstGeom prst="rect">
            <a:avLst/>
          </a:prstGeom>
        </p:spPr>
        <p:txBody>
          <a:bodyPr vert="horz" lIns="91440" tIns="45720" rIns="91440" bIns="45720" rtlCol="0" anchor="ctr"/>
          <a:lstStyle>
            <a:lvl1pPr algn="r">
              <a:defRPr sz="900" i="1">
                <a:solidFill>
                  <a:schemeClr val="tx2"/>
                </a:solidFill>
              </a:defRPr>
            </a:lvl1pPr>
          </a:lstStyle>
          <a:p>
            <a:fld id="{57871EFB-7B9E-4E86-A89E-697E8EBB06F2}" type="slidenum">
              <a:rPr lang="en-US" smtClean="0"/>
              <a:pPr/>
              <a:t>‹#›</a:t>
            </a:fld>
            <a:endParaRPr lang="en-US"/>
          </a:p>
        </p:txBody>
      </p:sp>
      <p:cxnSp>
        <p:nvCxnSpPr>
          <p:cNvPr id="34" name="Straight Connector 33">
            <a:extLst>
              <a:ext uri="{FF2B5EF4-FFF2-40B4-BE49-F238E27FC236}">
                <a16:creationId xmlns:a16="http://schemas.microsoft.com/office/drawing/2014/main" id="{EAD4CCDA-06BF-4D2A-B44F-195AEC0B5B22}"/>
              </a:ext>
            </a:extLst>
          </p:cNvPr>
          <p:cNvCxnSpPr>
            <a:cxnSpLocks/>
          </p:cNvCxnSpPr>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256754"/>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SzPct val="70000"/>
        <a:buFont typeface="Arial" panose="020B0604020202020204" pitchFamily="34" charset="0"/>
        <a:buChar char="•"/>
        <a:defRPr sz="2000" kern="1200">
          <a:solidFill>
            <a:schemeClr val="tx2"/>
          </a:solidFill>
          <a:latin typeface="+mn-lt"/>
          <a:ea typeface="+mn-ea"/>
          <a:cs typeface="+mn-cs"/>
        </a:defRPr>
      </a:lvl1pPr>
      <a:lvl2pPr marL="274320" indent="0" algn="l" defTabSz="914400" rtl="0" eaLnBrk="1" latinLnBrk="0" hangingPunct="1">
        <a:lnSpc>
          <a:spcPct val="120000"/>
        </a:lnSpc>
        <a:spcBef>
          <a:spcPts val="500"/>
        </a:spcBef>
        <a:buSzPct val="70000"/>
        <a:buFontTx/>
        <a:buNone/>
        <a:defRPr sz="1800" i="1" kern="1200">
          <a:solidFill>
            <a:schemeClr val="tx2"/>
          </a:solidFill>
          <a:latin typeface="+mn-lt"/>
          <a:ea typeface="+mn-ea"/>
          <a:cs typeface="+mn-cs"/>
        </a:defRPr>
      </a:lvl2pPr>
      <a:lvl3pPr marL="502920" indent="-228600" algn="l" defTabSz="914400" rtl="0" eaLnBrk="1" latinLnBrk="0" hangingPunct="1">
        <a:lnSpc>
          <a:spcPct val="120000"/>
        </a:lnSpc>
        <a:spcBef>
          <a:spcPts val="500"/>
        </a:spcBef>
        <a:buSzPct val="70000"/>
        <a:buFont typeface="Arial" panose="020B0604020202020204" pitchFamily="34" charset="0"/>
        <a:buChar char="•"/>
        <a:defRPr sz="1800" kern="1200">
          <a:solidFill>
            <a:schemeClr val="tx2"/>
          </a:solidFill>
          <a:latin typeface="+mn-lt"/>
          <a:ea typeface="+mn-ea"/>
          <a:cs typeface="+mn-cs"/>
        </a:defRPr>
      </a:lvl3pPr>
      <a:lvl4pPr marL="548640" indent="0" algn="l" defTabSz="914400" rtl="0" eaLnBrk="1" latinLnBrk="0" hangingPunct="1">
        <a:lnSpc>
          <a:spcPct val="120000"/>
        </a:lnSpc>
        <a:spcBef>
          <a:spcPts val="500"/>
        </a:spcBef>
        <a:buSzPct val="70000"/>
        <a:buFont typeface="Arial" panose="020B0604020202020204" pitchFamily="34" charset="0"/>
        <a:buNone/>
        <a:defRPr sz="1600" i="1" kern="1200">
          <a:solidFill>
            <a:schemeClr val="tx2"/>
          </a:solidFill>
          <a:latin typeface="+mn-lt"/>
          <a:ea typeface="+mn-ea"/>
          <a:cs typeface="+mn-cs"/>
        </a:defRPr>
      </a:lvl4pPr>
      <a:lvl5pPr marL="822960" indent="-228600" algn="l" defTabSz="914400" rtl="0" eaLnBrk="1" latinLnBrk="0" hangingPunct="1">
        <a:lnSpc>
          <a:spcPct val="120000"/>
        </a:lnSpc>
        <a:spcBef>
          <a:spcPts val="500"/>
        </a:spcBef>
        <a:buSzPct val="7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60802A-CB0A-468C-B8E5-6F426F84F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71135" y="1599756"/>
            <a:ext cx="8470898" cy="1625163"/>
          </a:xfrm>
        </p:spPr>
        <p:txBody>
          <a:bodyPr>
            <a:normAutofit fontScale="90000"/>
          </a:bodyPr>
          <a:lstStyle/>
          <a:p>
            <a:pPr algn="ctr"/>
            <a:r>
              <a:rPr lang="en-US"/>
              <a:t>Quality Assessment and Communicating Student Learning</a:t>
            </a:r>
          </a:p>
        </p:txBody>
      </p:sp>
      <p:sp>
        <p:nvSpPr>
          <p:cNvPr id="3" name="Subtitle 2"/>
          <p:cNvSpPr>
            <a:spLocks noGrp="1"/>
          </p:cNvSpPr>
          <p:nvPr>
            <p:ph type="subTitle" idx="1"/>
          </p:nvPr>
        </p:nvSpPr>
        <p:spPr>
          <a:xfrm>
            <a:off x="3992034" y="3635229"/>
            <a:ext cx="5943599" cy="746640"/>
          </a:xfrm>
        </p:spPr>
        <p:txBody>
          <a:bodyPr vert="horz" lIns="91440" tIns="45720" rIns="91440" bIns="45720" rtlCol="0" anchor="t">
            <a:normAutofit fontScale="92500" lnSpcReduction="20000"/>
          </a:bodyPr>
          <a:lstStyle/>
          <a:p>
            <a:pPr algn="ctr"/>
            <a:endParaRPr lang="en-US"/>
          </a:p>
          <a:p>
            <a:r>
              <a:rPr lang="en-US">
                <a:ea typeface="Calibri"/>
                <a:cs typeface="Calibri"/>
              </a:rPr>
              <a:t>Part 1</a:t>
            </a:r>
            <a:endParaRPr lang="en-US"/>
          </a:p>
        </p:txBody>
      </p:sp>
      <p:cxnSp>
        <p:nvCxnSpPr>
          <p:cNvPr id="10" name="Straight Connector 9">
            <a:extLst>
              <a:ext uri="{FF2B5EF4-FFF2-40B4-BE49-F238E27FC236}">
                <a16:creationId xmlns:a16="http://schemas.microsoft.com/office/drawing/2014/main" id="{F37ABF8F-2936-429C-ACD7-A6BD50E44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3658" y="3469192"/>
            <a:ext cx="0" cy="131078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5" descr="Logo&#10;&#10;Description automatically generated">
            <a:extLst>
              <a:ext uri="{FF2B5EF4-FFF2-40B4-BE49-F238E27FC236}">
                <a16:creationId xmlns:a16="http://schemas.microsoft.com/office/drawing/2014/main" id="{ACFA9490-E8EC-FAC4-9103-0272DA8A345E}"/>
              </a:ext>
            </a:extLst>
          </p:cNvPr>
          <p:cNvPicPr>
            <a:picLocks noChangeAspect="1"/>
          </p:cNvPicPr>
          <p:nvPr/>
        </p:nvPicPr>
        <p:blipFill>
          <a:blip r:embed="rId5"/>
          <a:stretch>
            <a:fillRect/>
          </a:stretch>
        </p:blipFill>
        <p:spPr>
          <a:xfrm>
            <a:off x="6354233" y="3555936"/>
            <a:ext cx="3452283" cy="910293"/>
          </a:xfrm>
          <a:prstGeom prst="rect">
            <a:avLst/>
          </a:prstGeom>
        </p:spPr>
      </p:pic>
      <p:sp>
        <p:nvSpPr>
          <p:cNvPr id="4" name="TextBox 3">
            <a:extLst>
              <a:ext uri="{FF2B5EF4-FFF2-40B4-BE49-F238E27FC236}">
                <a16:creationId xmlns:a16="http://schemas.microsoft.com/office/drawing/2014/main" id="{BA168FB8-5498-B434-3BCC-8828E182A16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404040"/>
                </a:solidFill>
                <a:latin typeface="Arial"/>
                <a:cs typeface="Arial"/>
              </a:rPr>
              <a:t>Updated October 2022</a:t>
            </a:r>
            <a:endParaRPr lang="en-US"/>
          </a:p>
        </p:txBody>
      </p:sp>
      <p:pic>
        <p:nvPicPr>
          <p:cNvPr id="9" name="Audio 8">
            <a:hlinkClick r:id="" action="ppaction://media"/>
            <a:extLst>
              <a:ext uri="{FF2B5EF4-FFF2-40B4-BE49-F238E27FC236}">
                <a16:creationId xmlns:a16="http://schemas.microsoft.com/office/drawing/2014/main" id="{2E4067C3-CF4D-C635-0A84-D243EAB2CDC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83915915"/>
      </p:ext>
    </p:extLst>
  </p:cSld>
  <p:clrMapOvr>
    <a:masterClrMapping/>
  </p:clrMapOvr>
  <mc:AlternateContent xmlns:mc="http://schemas.openxmlformats.org/markup-compatibility/2006" xmlns:p14="http://schemas.microsoft.com/office/powerpoint/2010/main">
    <mc:Choice Requires="p14">
      <p:transition spd="slow" p14:dur="2000" advTm="37984"/>
    </mc:Choice>
    <mc:Fallback xmlns="">
      <p:transition spd="slow" advTm="379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E3B514-83FE-45D4-988C-78925DD13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FA4FB2-8CD9-2325-388F-8021B2AD36B5}"/>
              </a:ext>
            </a:extLst>
          </p:cNvPr>
          <p:cNvSpPr>
            <a:spLocks noGrp="1"/>
          </p:cNvSpPr>
          <p:nvPr>
            <p:ph type="title"/>
          </p:nvPr>
        </p:nvSpPr>
        <p:spPr>
          <a:xfrm>
            <a:off x="790514" y="800100"/>
            <a:ext cx="3945531" cy="1443597"/>
          </a:xfrm>
        </p:spPr>
        <p:txBody>
          <a:bodyPr anchor="b">
            <a:normAutofit/>
          </a:bodyPr>
          <a:lstStyle/>
          <a:p>
            <a:pPr algn="r"/>
            <a:r>
              <a:rPr lang="en-US"/>
              <a:t>Kindergarten to Grade 12</a:t>
            </a:r>
          </a:p>
        </p:txBody>
      </p:sp>
      <p:cxnSp>
        <p:nvCxnSpPr>
          <p:cNvPr id="10" name="Straight Connector 9">
            <a:extLst>
              <a:ext uri="{FF2B5EF4-FFF2-40B4-BE49-F238E27FC236}">
                <a16:creationId xmlns:a16="http://schemas.microsoft.com/office/drawing/2014/main" id="{787CBF7F-92AD-42B8-AA3E-C4AF7A2AD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10100" y="2589817"/>
            <a:ext cx="0" cy="3468083"/>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179AC1B-9DB7-FB1D-EFCC-C0FB05D0EB99}"/>
              </a:ext>
            </a:extLst>
          </p:cNvPr>
          <p:cNvSpPr>
            <a:spLocks noGrp="1"/>
          </p:cNvSpPr>
          <p:nvPr>
            <p:ph idx="1"/>
          </p:nvPr>
        </p:nvSpPr>
        <p:spPr>
          <a:xfrm>
            <a:off x="5227977" y="876300"/>
            <a:ext cx="5608565" cy="5181600"/>
          </a:xfrm>
        </p:spPr>
        <p:txBody>
          <a:bodyPr vert="horz" lIns="91440" tIns="45720" rIns="91440" bIns="45720" rtlCol="0" anchor="b">
            <a:normAutofit/>
          </a:bodyPr>
          <a:lstStyle/>
          <a:p>
            <a:r>
              <a:rPr lang="en-US">
                <a:ea typeface="+mn-lt"/>
                <a:cs typeface="+mn-lt"/>
              </a:rPr>
              <a:t>Student Self-Assessment of Core Competencies &amp; Goal Setting </a:t>
            </a:r>
          </a:p>
          <a:p>
            <a:pPr marL="560070" lvl="1" indent="-285750">
              <a:buFont typeface="Arial"/>
              <a:buChar char="•"/>
            </a:pPr>
            <a:r>
              <a:rPr lang="en-US">
                <a:ea typeface="+mn-lt"/>
                <a:cs typeface="+mn-lt"/>
              </a:rPr>
              <a:t>included in at least 2 written Learning Updates and 1 in the Summary of Learning. </a:t>
            </a:r>
          </a:p>
          <a:p>
            <a:pPr marL="560070" lvl="1" indent="-285750">
              <a:buFont typeface="Arial"/>
              <a:buChar char="•"/>
            </a:pPr>
            <a:endParaRPr lang="en-US"/>
          </a:p>
          <a:p>
            <a:pPr marL="560070" lvl="1" indent="-285750">
              <a:buFont typeface="Arial"/>
              <a:buChar char="•"/>
            </a:pPr>
            <a:r>
              <a:rPr lang="en-US" i="0">
                <a:ea typeface="+mn-lt"/>
                <a:cs typeface="+mn-lt"/>
              </a:rPr>
              <a:t>Reporting on student behavior will be achieved through a combination of student self-assessment of the Core Competencies, goal setting, and descriptive feedback.</a:t>
            </a:r>
            <a:endParaRPr lang="en-US"/>
          </a:p>
        </p:txBody>
      </p:sp>
      <p:pic>
        <p:nvPicPr>
          <p:cNvPr id="4" name="Audio 3">
            <a:hlinkClick r:id="" action="ppaction://media"/>
            <a:extLst>
              <a:ext uri="{FF2B5EF4-FFF2-40B4-BE49-F238E27FC236}">
                <a16:creationId xmlns:a16="http://schemas.microsoft.com/office/drawing/2014/main" id="{1AC8AFD4-1A63-6964-4233-B649F02F0F3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806813870"/>
      </p:ext>
    </p:extLst>
  </p:cSld>
  <p:clrMapOvr>
    <a:masterClrMapping/>
  </p:clrMapOvr>
  <mc:AlternateContent xmlns:mc="http://schemas.openxmlformats.org/markup-compatibility/2006" xmlns:p14="http://schemas.microsoft.com/office/powerpoint/2010/main">
    <mc:Choice Requires="p14">
      <p:transition spd="slow" p14:dur="2000" advTm="46410"/>
    </mc:Choice>
    <mc:Fallback xmlns="">
      <p:transition spd="slow" advTm="464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0" name="Straight Connector 89">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92" name="Rectangle 91">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ro Light"/>
              <a:ea typeface="+mn-ea"/>
              <a:cs typeface="+mn-cs"/>
            </a:endParaRPr>
          </a:p>
        </p:txBody>
      </p:sp>
      <p:sp>
        <p:nvSpPr>
          <p:cNvPr id="2" name="Title 1">
            <a:extLst>
              <a:ext uri="{FF2B5EF4-FFF2-40B4-BE49-F238E27FC236}">
                <a16:creationId xmlns:a16="http://schemas.microsoft.com/office/drawing/2014/main" id="{BA4C252D-557C-F5E7-ACDE-0F929FD70270}"/>
              </a:ext>
            </a:extLst>
          </p:cNvPr>
          <p:cNvSpPr>
            <a:spLocks noGrp="1"/>
          </p:cNvSpPr>
          <p:nvPr>
            <p:ph type="title"/>
          </p:nvPr>
        </p:nvSpPr>
        <p:spPr>
          <a:xfrm>
            <a:off x="5152238" y="895440"/>
            <a:ext cx="6125361" cy="1560083"/>
          </a:xfrm>
        </p:spPr>
        <p:txBody>
          <a:bodyPr vert="horz" lIns="91440" tIns="45720" rIns="91440" bIns="45720" rtlCol="0" anchor="b">
            <a:normAutofit/>
          </a:bodyPr>
          <a:lstStyle/>
          <a:p>
            <a:pPr>
              <a:lnSpc>
                <a:spcPct val="100000"/>
              </a:lnSpc>
            </a:pPr>
            <a:r>
              <a:rPr lang="en-US" sz="4400" kern="1200" cap="none" spc="0">
                <a:solidFill>
                  <a:schemeClr val="tx2"/>
                </a:solidFill>
                <a:latin typeface="+mj-lt"/>
                <a:ea typeface="+mj-ea"/>
                <a:cs typeface="+mj-cs"/>
              </a:rPr>
              <a:t>PAUSE</a:t>
            </a:r>
          </a:p>
        </p:txBody>
      </p:sp>
      <p:pic>
        <p:nvPicPr>
          <p:cNvPr id="6" name="Picture 6" descr="A picture containing gauge&#10;&#10;Description automatically generated">
            <a:extLst>
              <a:ext uri="{FF2B5EF4-FFF2-40B4-BE49-F238E27FC236}">
                <a16:creationId xmlns:a16="http://schemas.microsoft.com/office/drawing/2014/main" id="{33217D65-2063-1852-8FF5-17EF2182E6E7}"/>
              </a:ext>
            </a:extLst>
          </p:cNvPr>
          <p:cNvPicPr>
            <a:picLocks noGrp="1" noChangeAspect="1"/>
          </p:cNvPicPr>
          <p:nvPr>
            <p:ph idx="1"/>
          </p:nvPr>
        </p:nvPicPr>
        <p:blipFill rotWithShape="1">
          <a:blip r:embed="rId5"/>
          <a:srcRect l="24850" r="37429" b="1"/>
          <a:stretch/>
        </p:blipFill>
        <p:spPr>
          <a:xfrm>
            <a:off x="1" y="-16591"/>
            <a:ext cx="4610100" cy="6874591"/>
          </a:xfrm>
          <a:prstGeom prst="rect">
            <a:avLst/>
          </a:prstGeom>
        </p:spPr>
      </p:pic>
      <p:cxnSp>
        <p:nvCxnSpPr>
          <p:cNvPr id="94" name="Straight Connector 93">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0145"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A19DA9D-046E-F327-2086-12BC048067D2}"/>
              </a:ext>
            </a:extLst>
          </p:cNvPr>
          <p:cNvSpPr>
            <a:spLocks noGrp="1"/>
          </p:cNvSpPr>
          <p:nvPr>
            <p:ph type="body" sz="half" idx="2"/>
          </p:nvPr>
        </p:nvSpPr>
        <p:spPr>
          <a:xfrm>
            <a:off x="5974717" y="2753546"/>
            <a:ext cx="5302882" cy="3494854"/>
          </a:xfrm>
        </p:spPr>
        <p:txBody>
          <a:bodyPr vert="horz" lIns="91440" tIns="45720" rIns="91440" bIns="45720" rtlCol="0" anchor="t">
            <a:normAutofit/>
          </a:bodyPr>
          <a:lstStyle/>
          <a:p>
            <a:endParaRPr lang="en-US" cap="all" spc="300"/>
          </a:p>
          <a:p>
            <a:endParaRPr lang="en-US" cap="all" spc="300"/>
          </a:p>
        </p:txBody>
      </p:sp>
      <p:sp>
        <p:nvSpPr>
          <p:cNvPr id="3" name="TextBox 2">
            <a:extLst>
              <a:ext uri="{FF2B5EF4-FFF2-40B4-BE49-F238E27FC236}">
                <a16:creationId xmlns:a16="http://schemas.microsoft.com/office/drawing/2014/main" id="{2D8CBB64-15B1-5D16-76A9-B722AFE19F73}"/>
              </a:ext>
            </a:extLst>
          </p:cNvPr>
          <p:cNvSpPr txBox="1"/>
          <p:nvPr/>
        </p:nvSpPr>
        <p:spPr>
          <a:xfrm>
            <a:off x="5605669" y="2888974"/>
            <a:ext cx="567193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Q1: What are you already doing that is aligned with the student reporting policy?</a:t>
            </a:r>
          </a:p>
          <a:p>
            <a:endParaRPr lang="en-US"/>
          </a:p>
          <a:p>
            <a:r>
              <a:rPr lang="en-US"/>
              <a:t>Q2: What is one shift you will be making to align your practice with the student reporting policy?</a:t>
            </a:r>
          </a:p>
        </p:txBody>
      </p:sp>
      <p:pic>
        <p:nvPicPr>
          <p:cNvPr id="5" name="Audio 4">
            <a:hlinkClick r:id="" action="ppaction://media"/>
            <a:extLst>
              <a:ext uri="{FF2B5EF4-FFF2-40B4-BE49-F238E27FC236}">
                <a16:creationId xmlns:a16="http://schemas.microsoft.com/office/drawing/2014/main" id="{431C21E4-6E24-5B28-E273-E6F7ADBEEEB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29416027"/>
      </p:ext>
    </p:extLst>
  </p:cSld>
  <p:clrMapOvr>
    <a:masterClrMapping/>
  </p:clrMapOvr>
  <mc:AlternateContent xmlns:mc="http://schemas.openxmlformats.org/markup-compatibility/2006" xmlns:p14="http://schemas.microsoft.com/office/powerpoint/2010/main">
    <mc:Choice Requires="p14">
      <p:transition spd="slow" p14:dur="2000" advTm="8992"/>
    </mc:Choice>
    <mc:Fallback xmlns="">
      <p:transition spd="slow" advTm="89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9DE4-5B5E-2A4F-7CB9-8166B255239F}"/>
              </a:ext>
            </a:extLst>
          </p:cNvPr>
          <p:cNvSpPr>
            <a:spLocks noGrp="1"/>
          </p:cNvSpPr>
          <p:nvPr>
            <p:ph type="title"/>
          </p:nvPr>
        </p:nvSpPr>
        <p:spPr/>
        <p:txBody>
          <a:bodyPr/>
          <a:lstStyle/>
          <a:p>
            <a:r>
              <a:rPr lang="en-US"/>
              <a:t>Included in Part 1</a:t>
            </a:r>
          </a:p>
        </p:txBody>
      </p:sp>
      <p:sp>
        <p:nvSpPr>
          <p:cNvPr id="3" name="Content Placeholder 2">
            <a:extLst>
              <a:ext uri="{FF2B5EF4-FFF2-40B4-BE49-F238E27FC236}">
                <a16:creationId xmlns:a16="http://schemas.microsoft.com/office/drawing/2014/main" id="{5B2E0662-279B-307E-541C-BE7E167D64A7}"/>
              </a:ext>
            </a:extLst>
          </p:cNvPr>
          <p:cNvSpPr>
            <a:spLocks noGrp="1"/>
          </p:cNvSpPr>
          <p:nvPr>
            <p:ph idx="1"/>
          </p:nvPr>
        </p:nvSpPr>
        <p:spPr/>
        <p:txBody>
          <a:bodyPr vert="horz" lIns="91440" tIns="45720" rIns="91440" bIns="45720" rtlCol="0" anchor="t">
            <a:normAutofit/>
          </a:bodyPr>
          <a:lstStyle/>
          <a:p>
            <a:endParaRPr lang="en-US"/>
          </a:p>
          <a:p>
            <a:endParaRPr lang="en-US"/>
          </a:p>
          <a:p>
            <a:endParaRPr lang="en-US"/>
          </a:p>
        </p:txBody>
      </p:sp>
      <p:sp>
        <p:nvSpPr>
          <p:cNvPr id="4" name="TextBox 3">
            <a:extLst>
              <a:ext uri="{FF2B5EF4-FFF2-40B4-BE49-F238E27FC236}">
                <a16:creationId xmlns:a16="http://schemas.microsoft.com/office/drawing/2014/main" id="{18E1DE87-C67A-326B-D12B-0977FF4ADD01}"/>
              </a:ext>
            </a:extLst>
          </p:cNvPr>
          <p:cNvSpPr txBox="1"/>
          <p:nvPr/>
        </p:nvSpPr>
        <p:spPr>
          <a:xfrm>
            <a:off x="945547" y="2169196"/>
            <a:ext cx="716391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mn-lt"/>
                <a:cs typeface="+mn-lt"/>
              </a:rPr>
              <a:t>The 'why' </a:t>
            </a:r>
          </a:p>
          <a:p>
            <a:pPr marL="285750" indent="-285750">
              <a:buFont typeface="Symbol"/>
              <a:buChar char="•"/>
            </a:pPr>
            <a:r>
              <a:rPr lang="en-US">
                <a:ea typeface="+mn-lt"/>
                <a:cs typeface="+mn-lt"/>
              </a:rPr>
              <a:t>Student Reporting Policy</a:t>
            </a:r>
          </a:p>
          <a:p>
            <a:pPr algn="l"/>
            <a:endParaRPr lang="en-US"/>
          </a:p>
        </p:txBody>
      </p:sp>
      <p:pic>
        <p:nvPicPr>
          <p:cNvPr id="5" name="Audio 4">
            <a:hlinkClick r:id="" action="ppaction://media"/>
            <a:extLst>
              <a:ext uri="{FF2B5EF4-FFF2-40B4-BE49-F238E27FC236}">
                <a16:creationId xmlns:a16="http://schemas.microsoft.com/office/drawing/2014/main" id="{EDB57931-7081-D6AF-AFD3-5BE0792FF69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76338838"/>
      </p:ext>
    </p:extLst>
  </p:cSld>
  <p:clrMapOvr>
    <a:masterClrMapping/>
  </p:clrMapOvr>
  <mc:AlternateContent xmlns:mc="http://schemas.openxmlformats.org/markup-compatibility/2006" xmlns:p14="http://schemas.microsoft.com/office/powerpoint/2010/main">
    <mc:Choice Requires="p14">
      <p:transition spd="slow" p14:dur="2000" advTm="6846"/>
    </mc:Choice>
    <mc:Fallback xmlns="">
      <p:transition spd="slow" advTm="68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5A6F-FD62-0723-3838-4DF331894238}"/>
              </a:ext>
            </a:extLst>
          </p:cNvPr>
          <p:cNvSpPr>
            <a:spLocks noGrp="1"/>
          </p:cNvSpPr>
          <p:nvPr>
            <p:ph type="title"/>
          </p:nvPr>
        </p:nvSpPr>
        <p:spPr/>
        <p:txBody>
          <a:bodyPr/>
          <a:lstStyle/>
          <a:p>
            <a:r>
              <a:rPr lang="en-US"/>
              <a:t>The 'why'</a:t>
            </a:r>
          </a:p>
        </p:txBody>
      </p:sp>
      <p:sp>
        <p:nvSpPr>
          <p:cNvPr id="3" name="Content Placeholder 2">
            <a:extLst>
              <a:ext uri="{FF2B5EF4-FFF2-40B4-BE49-F238E27FC236}">
                <a16:creationId xmlns:a16="http://schemas.microsoft.com/office/drawing/2014/main" id="{8CBB67DD-9E19-562A-E4F5-02EAE86D2DF1}"/>
              </a:ext>
            </a:extLst>
          </p:cNvPr>
          <p:cNvSpPr>
            <a:spLocks noGrp="1"/>
          </p:cNvSpPr>
          <p:nvPr>
            <p:ph idx="1"/>
          </p:nvPr>
        </p:nvSpPr>
        <p:spPr/>
        <p:txBody>
          <a:bodyPr vert="horz" lIns="91440" tIns="45720" rIns="91440" bIns="45720" rtlCol="0" anchor="t">
            <a:normAutofit/>
          </a:bodyPr>
          <a:lstStyle/>
          <a:p>
            <a:pPr marL="0" indent="0">
              <a:buNone/>
            </a:pPr>
            <a:r>
              <a:rPr lang="en-US"/>
              <a:t>Student success through curriculum transformation</a:t>
            </a:r>
          </a:p>
          <a:p>
            <a:pPr lvl="1"/>
            <a:r>
              <a:rPr lang="en-US">
                <a:ea typeface="+mn-lt"/>
                <a:cs typeface="+mn-lt"/>
              </a:rPr>
              <a:t>To prepare students for the future, the curriculum must be learner-centered and flexible and maintain a focus on literacy and numeracy, while supporting deeper learning through concept- based and competency-driven approaches.</a:t>
            </a:r>
            <a:endParaRPr lang="en-US" i="0">
              <a:ea typeface="+mn-lt"/>
              <a:cs typeface="+mn-lt"/>
            </a:endParaRPr>
          </a:p>
          <a:p>
            <a:endParaRPr lang="en-US"/>
          </a:p>
          <a:p>
            <a:pPr marL="0" indent="0">
              <a:buNone/>
            </a:pPr>
            <a:endParaRPr lang="en-US"/>
          </a:p>
        </p:txBody>
      </p:sp>
      <p:pic>
        <p:nvPicPr>
          <p:cNvPr id="6" name="Audio 5">
            <a:hlinkClick r:id="" action="ppaction://media"/>
            <a:extLst>
              <a:ext uri="{FF2B5EF4-FFF2-40B4-BE49-F238E27FC236}">
                <a16:creationId xmlns:a16="http://schemas.microsoft.com/office/drawing/2014/main" id="{8F52ED30-D48F-0001-58A8-98FF23CB328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502997"/>
      </p:ext>
    </p:extLst>
  </p:cSld>
  <p:clrMapOvr>
    <a:masterClrMapping/>
  </p:clrMapOvr>
  <mc:AlternateContent xmlns:mc="http://schemas.openxmlformats.org/markup-compatibility/2006" xmlns:p14="http://schemas.microsoft.com/office/powerpoint/2010/main">
    <mc:Choice Requires="p14">
      <p:transition spd="slow" p14:dur="2000" advTm="78849"/>
    </mc:Choice>
    <mc:Fallback xmlns="">
      <p:transition spd="slow" advTm="788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umming Junction 3">
            <a:extLst>
              <a:ext uri="{FF2B5EF4-FFF2-40B4-BE49-F238E27FC236}">
                <a16:creationId xmlns:a16="http://schemas.microsoft.com/office/drawing/2014/main" id="{931D0EC5-E2FA-A26E-4E3E-FB7F5886A89E}"/>
              </a:ext>
            </a:extLst>
          </p:cNvPr>
          <p:cNvSpPr/>
          <p:nvPr/>
        </p:nvSpPr>
        <p:spPr>
          <a:xfrm>
            <a:off x="3308291" y="270060"/>
            <a:ext cx="5206998" cy="5206998"/>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D61E2F8-BC06-B113-2394-13502C2E3443}"/>
              </a:ext>
            </a:extLst>
          </p:cNvPr>
          <p:cNvSpPr txBox="1"/>
          <p:nvPr/>
        </p:nvSpPr>
        <p:spPr>
          <a:xfrm>
            <a:off x="5099539" y="566615"/>
            <a:ext cx="158261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rPr>
              <a:t>Physical</a:t>
            </a:r>
          </a:p>
        </p:txBody>
      </p:sp>
      <p:sp>
        <p:nvSpPr>
          <p:cNvPr id="6" name="TextBox 5">
            <a:extLst>
              <a:ext uri="{FF2B5EF4-FFF2-40B4-BE49-F238E27FC236}">
                <a16:creationId xmlns:a16="http://schemas.microsoft.com/office/drawing/2014/main" id="{DEBE61E9-4DE1-ACF4-B076-D4ABFD3FF979}"/>
              </a:ext>
            </a:extLst>
          </p:cNvPr>
          <p:cNvSpPr txBox="1"/>
          <p:nvPr/>
        </p:nvSpPr>
        <p:spPr>
          <a:xfrm>
            <a:off x="4904154" y="947615"/>
            <a:ext cx="197338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Body and comprehensive health of a being</a:t>
            </a:r>
          </a:p>
        </p:txBody>
      </p:sp>
      <p:sp>
        <p:nvSpPr>
          <p:cNvPr id="7" name="TextBox 6">
            <a:extLst>
              <a:ext uri="{FF2B5EF4-FFF2-40B4-BE49-F238E27FC236}">
                <a16:creationId xmlns:a16="http://schemas.microsoft.com/office/drawing/2014/main" id="{8DA5232C-54DE-4D67-353A-6309E42F9A63}"/>
              </a:ext>
            </a:extLst>
          </p:cNvPr>
          <p:cNvSpPr txBox="1"/>
          <p:nvPr/>
        </p:nvSpPr>
        <p:spPr>
          <a:xfrm>
            <a:off x="6750538" y="2119923"/>
            <a:ext cx="158261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rPr>
              <a:t>Emotional</a:t>
            </a:r>
          </a:p>
        </p:txBody>
      </p:sp>
      <p:sp>
        <p:nvSpPr>
          <p:cNvPr id="8" name="TextBox 7">
            <a:extLst>
              <a:ext uri="{FF2B5EF4-FFF2-40B4-BE49-F238E27FC236}">
                <a16:creationId xmlns:a16="http://schemas.microsoft.com/office/drawing/2014/main" id="{521937DB-D980-C337-8CE3-2DB489EDADF3}"/>
              </a:ext>
            </a:extLst>
          </p:cNvPr>
          <p:cNvSpPr txBox="1"/>
          <p:nvPr/>
        </p:nvSpPr>
        <p:spPr>
          <a:xfrm>
            <a:off x="6555153" y="2500923"/>
            <a:ext cx="197338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Relationship to self, others (including non-humans) and the earth</a:t>
            </a:r>
          </a:p>
        </p:txBody>
      </p:sp>
      <p:sp>
        <p:nvSpPr>
          <p:cNvPr id="9" name="TextBox 8">
            <a:extLst>
              <a:ext uri="{FF2B5EF4-FFF2-40B4-BE49-F238E27FC236}">
                <a16:creationId xmlns:a16="http://schemas.microsoft.com/office/drawing/2014/main" id="{457BCC3B-0378-8F88-4654-812D3E054E93}"/>
              </a:ext>
            </a:extLst>
          </p:cNvPr>
          <p:cNvSpPr txBox="1"/>
          <p:nvPr/>
        </p:nvSpPr>
        <p:spPr>
          <a:xfrm>
            <a:off x="5109307" y="3809999"/>
            <a:ext cx="16509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rPr>
              <a:t>Intellectual</a:t>
            </a:r>
          </a:p>
        </p:txBody>
      </p:sp>
      <p:sp>
        <p:nvSpPr>
          <p:cNvPr id="10" name="TextBox 9">
            <a:extLst>
              <a:ext uri="{FF2B5EF4-FFF2-40B4-BE49-F238E27FC236}">
                <a16:creationId xmlns:a16="http://schemas.microsoft.com/office/drawing/2014/main" id="{64C63A0E-125E-21C0-DB7F-29D37CD23014}"/>
              </a:ext>
            </a:extLst>
          </p:cNvPr>
          <p:cNvSpPr txBox="1"/>
          <p:nvPr/>
        </p:nvSpPr>
        <p:spPr>
          <a:xfrm>
            <a:off x="4904153" y="4190999"/>
            <a:ext cx="197338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Natural curiosity and love for learning</a:t>
            </a:r>
          </a:p>
        </p:txBody>
      </p:sp>
      <p:sp>
        <p:nvSpPr>
          <p:cNvPr id="11" name="TextBox 10">
            <a:extLst>
              <a:ext uri="{FF2B5EF4-FFF2-40B4-BE49-F238E27FC236}">
                <a16:creationId xmlns:a16="http://schemas.microsoft.com/office/drawing/2014/main" id="{E4033900-3221-401F-7083-3B869DBA2961}"/>
              </a:ext>
            </a:extLst>
          </p:cNvPr>
          <p:cNvSpPr txBox="1"/>
          <p:nvPr/>
        </p:nvSpPr>
        <p:spPr>
          <a:xfrm>
            <a:off x="3448538" y="2119923"/>
            <a:ext cx="158261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rPr>
              <a:t>Spiritual</a:t>
            </a:r>
          </a:p>
        </p:txBody>
      </p:sp>
      <p:sp>
        <p:nvSpPr>
          <p:cNvPr id="12" name="TextBox 11">
            <a:extLst>
              <a:ext uri="{FF2B5EF4-FFF2-40B4-BE49-F238E27FC236}">
                <a16:creationId xmlns:a16="http://schemas.microsoft.com/office/drawing/2014/main" id="{3EEA393A-E892-2E59-AE00-7C93CBB7798C}"/>
              </a:ext>
            </a:extLst>
          </p:cNvPr>
          <p:cNvSpPr txBox="1"/>
          <p:nvPr/>
        </p:nvSpPr>
        <p:spPr>
          <a:xfrm>
            <a:off x="3311768" y="2500923"/>
            <a:ext cx="197338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The lived conscientiousness and footprint that a being leaves in the world</a:t>
            </a:r>
          </a:p>
        </p:txBody>
      </p:sp>
      <p:sp>
        <p:nvSpPr>
          <p:cNvPr id="13" name="TextBox 12">
            <a:extLst>
              <a:ext uri="{FF2B5EF4-FFF2-40B4-BE49-F238E27FC236}">
                <a16:creationId xmlns:a16="http://schemas.microsoft.com/office/drawing/2014/main" id="{E7236FFD-C26A-59E3-A9B3-A7F040617A90}"/>
              </a:ext>
            </a:extLst>
          </p:cNvPr>
          <p:cNvSpPr txBox="1"/>
          <p:nvPr/>
        </p:nvSpPr>
        <p:spPr>
          <a:xfrm>
            <a:off x="-1" y="5754075"/>
            <a:ext cx="121919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mn-lt"/>
                <a:cs typeface="+mn-lt"/>
              </a:rPr>
              <a:t>What matters to Indigenous peoples in education is that children, youth, adults and Elders have the opportunity to develop their gifts in a respectful space. It means that all community members are able to contribute to society (Indigenous and non-Indigenous) and are physically, emotionally, intellectually and spiritually balanced (</a:t>
            </a:r>
            <a:r>
              <a:rPr lang="en-US" err="1">
                <a:ea typeface="+mn-lt"/>
                <a:cs typeface="+mn-lt"/>
              </a:rPr>
              <a:t>Iseke</a:t>
            </a:r>
            <a:r>
              <a:rPr lang="en-US">
                <a:ea typeface="+mn-lt"/>
                <a:cs typeface="+mn-lt"/>
              </a:rPr>
              <a:t>, 2010; Marule, 2012)</a:t>
            </a:r>
            <a:endParaRPr lang="en-US"/>
          </a:p>
        </p:txBody>
      </p:sp>
      <p:pic>
        <p:nvPicPr>
          <p:cNvPr id="18" name="Audio 17">
            <a:hlinkClick r:id="" action="ppaction://media"/>
            <a:extLst>
              <a:ext uri="{FF2B5EF4-FFF2-40B4-BE49-F238E27FC236}">
                <a16:creationId xmlns:a16="http://schemas.microsoft.com/office/drawing/2014/main" id="{90EC9ED7-98CB-DCD7-0457-33E928234B6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359598253"/>
      </p:ext>
    </p:extLst>
  </p:cSld>
  <p:clrMapOvr>
    <a:masterClrMapping/>
  </p:clrMapOvr>
  <mc:AlternateContent xmlns:mc="http://schemas.openxmlformats.org/markup-compatibility/2006" xmlns:p14="http://schemas.microsoft.com/office/powerpoint/2010/main">
    <mc:Choice Requires="p14">
      <p:transition spd="slow" p14:dur="2000" advTm="117623"/>
    </mc:Choice>
    <mc:Fallback xmlns="">
      <p:transition spd="slow" advTm="1176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461D-B5F9-BE56-B22A-2ED2C76C3AAB}"/>
              </a:ext>
            </a:extLst>
          </p:cNvPr>
          <p:cNvSpPr>
            <a:spLocks noGrp="1"/>
          </p:cNvSpPr>
          <p:nvPr>
            <p:ph type="title"/>
          </p:nvPr>
        </p:nvSpPr>
        <p:spPr/>
        <p:txBody>
          <a:bodyPr/>
          <a:lstStyle/>
          <a:p>
            <a:r>
              <a:rPr lang="en-US">
                <a:ea typeface="+mj-lt"/>
                <a:cs typeface="+mj-lt"/>
              </a:rPr>
              <a:t>Personalized Learning</a:t>
            </a:r>
            <a:endParaRPr lang="en-US"/>
          </a:p>
        </p:txBody>
      </p:sp>
      <p:sp>
        <p:nvSpPr>
          <p:cNvPr id="3" name="Content Placeholder 2">
            <a:extLst>
              <a:ext uri="{FF2B5EF4-FFF2-40B4-BE49-F238E27FC236}">
                <a16:creationId xmlns:a16="http://schemas.microsoft.com/office/drawing/2014/main" id="{EF00B000-8398-7CC1-1C70-0D98EFB50A75}"/>
              </a:ext>
            </a:extLst>
          </p:cNvPr>
          <p:cNvSpPr>
            <a:spLocks noGrp="1"/>
          </p:cNvSpPr>
          <p:nvPr>
            <p:ph idx="1"/>
          </p:nvPr>
        </p:nvSpPr>
        <p:spPr/>
        <p:txBody>
          <a:bodyPr vert="horz" lIns="91440" tIns="45720" rIns="91440" bIns="45720" rtlCol="0" anchor="t">
            <a:normAutofit/>
          </a:bodyPr>
          <a:lstStyle/>
          <a:p>
            <a:endParaRPr lang="en-US">
              <a:ea typeface="+mn-lt"/>
              <a:cs typeface="+mn-lt"/>
            </a:endParaRPr>
          </a:p>
          <a:p>
            <a:pPr lvl="1"/>
            <a:r>
              <a:rPr lang="en-US">
                <a:ea typeface="+mn-lt"/>
                <a:cs typeface="+mn-lt"/>
              </a:rPr>
              <a:t>acknowledges that not all students learn successfully at the same rate, in the same learning environment, and in the same ways</a:t>
            </a:r>
            <a:endParaRPr lang="en-US" i="0">
              <a:ea typeface="+mn-lt"/>
              <a:cs typeface="+mn-lt"/>
            </a:endParaRPr>
          </a:p>
          <a:p>
            <a:pPr lvl="1"/>
            <a:r>
              <a:rPr lang="en-US" i="0">
                <a:ea typeface="+mn-lt"/>
                <a:cs typeface="+mn-lt"/>
              </a:rPr>
              <a:t>focuses on enhancing student engagement in learning and giving students choices </a:t>
            </a:r>
          </a:p>
          <a:p>
            <a:pPr lvl="1"/>
            <a:r>
              <a:rPr lang="en-US" i="0">
                <a:ea typeface="+mn-lt"/>
                <a:cs typeface="+mn-lt"/>
              </a:rPr>
              <a:t>Students and teachers develop learning plans to build on student’s interests, goals, and learning needs. Involving students in reflecting on their work and setting new goals based on their reflections allows them to take more control of their learning. Personalized learning also encompasses place-based learning, where learning experiences are adapted to the local environment or an individual context.</a:t>
            </a:r>
            <a:endParaRPr lang="en-US"/>
          </a:p>
        </p:txBody>
      </p:sp>
      <p:pic>
        <p:nvPicPr>
          <p:cNvPr id="4" name="Audio 3">
            <a:hlinkClick r:id="" action="ppaction://media"/>
            <a:extLst>
              <a:ext uri="{FF2B5EF4-FFF2-40B4-BE49-F238E27FC236}">
                <a16:creationId xmlns:a16="http://schemas.microsoft.com/office/drawing/2014/main" id="{65F27C32-496D-9472-4FEB-EB73C9EB26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556217845"/>
      </p:ext>
    </p:extLst>
  </p:cSld>
  <p:clrMapOvr>
    <a:masterClrMapping/>
  </p:clrMapOvr>
  <mc:AlternateContent xmlns:mc="http://schemas.openxmlformats.org/markup-compatibility/2006" xmlns:p14="http://schemas.microsoft.com/office/powerpoint/2010/main">
    <mc:Choice Requires="p14">
      <p:transition spd="slow" p14:dur="2000" advTm="48010"/>
    </mc:Choice>
    <mc:Fallback xmlns="">
      <p:transition spd="slow" advTm="480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F045BC42-3E18-4AB6-8C0D-A2A759181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F8788-141B-7429-5E10-596C0B99CC15}"/>
              </a:ext>
            </a:extLst>
          </p:cNvPr>
          <p:cNvSpPr>
            <a:spLocks noGrp="1"/>
          </p:cNvSpPr>
          <p:nvPr>
            <p:ph type="title"/>
          </p:nvPr>
        </p:nvSpPr>
        <p:spPr>
          <a:xfrm>
            <a:off x="1543050" y="4838043"/>
            <a:ext cx="7469540" cy="2441042"/>
          </a:xfrm>
        </p:spPr>
        <p:txBody>
          <a:bodyPr vert="horz" lIns="91440" tIns="45720" rIns="91440" bIns="45720" rtlCol="0" anchor="t">
            <a:normAutofit/>
          </a:bodyPr>
          <a:lstStyle/>
          <a:p>
            <a:r>
              <a:rPr lang="en-US" sz="4800"/>
              <a:t>Curriculum and Assessment</a:t>
            </a:r>
          </a:p>
        </p:txBody>
      </p:sp>
      <p:sp>
        <p:nvSpPr>
          <p:cNvPr id="3" name="Content Placeholder 2">
            <a:extLst>
              <a:ext uri="{FF2B5EF4-FFF2-40B4-BE49-F238E27FC236}">
                <a16:creationId xmlns:a16="http://schemas.microsoft.com/office/drawing/2014/main" id="{E1AE7A81-57CA-D91B-02E2-6A06F98E4751}"/>
              </a:ext>
            </a:extLst>
          </p:cNvPr>
          <p:cNvSpPr>
            <a:spLocks noGrp="1"/>
          </p:cNvSpPr>
          <p:nvPr>
            <p:ph type="body" idx="1"/>
          </p:nvPr>
        </p:nvSpPr>
        <p:spPr>
          <a:xfrm>
            <a:off x="1543050" y="5156946"/>
            <a:ext cx="5447595" cy="900953"/>
          </a:xfrm>
        </p:spPr>
        <p:txBody>
          <a:bodyPr vert="horz" lIns="91440" tIns="45720" rIns="91440" bIns="45720" rtlCol="0" anchor="b">
            <a:normAutofit/>
          </a:bodyPr>
          <a:lstStyle/>
          <a:p>
            <a:r>
              <a:rPr lang="en-US" sz="1800" cap="all" spc="300"/>
              <a:t>Alignment</a:t>
            </a:r>
          </a:p>
        </p:txBody>
      </p:sp>
      <p:cxnSp>
        <p:nvCxnSpPr>
          <p:cNvPr id="23" name="Straight Connector 22">
            <a:extLst>
              <a:ext uri="{FF2B5EF4-FFF2-40B4-BE49-F238E27FC236}">
                <a16:creationId xmlns:a16="http://schemas.microsoft.com/office/drawing/2014/main" id="{21F98200-40F6-48CB-82DC-30C5EF09C5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6400" y="0"/>
            <a:ext cx="0" cy="2146376"/>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a:extLst>
              <a:ext uri="{FF2B5EF4-FFF2-40B4-BE49-F238E27FC236}">
                <a16:creationId xmlns:a16="http://schemas.microsoft.com/office/drawing/2014/main" id="{C752A1A1-291F-9F75-1B49-604BA7EEF82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77109679"/>
      </p:ext>
    </p:extLst>
  </p:cSld>
  <p:clrMapOvr>
    <a:masterClrMapping/>
  </p:clrMapOvr>
  <mc:AlternateContent xmlns:mc="http://schemas.openxmlformats.org/markup-compatibility/2006" xmlns:p14="http://schemas.microsoft.com/office/powerpoint/2010/main">
    <mc:Choice Requires="p14">
      <p:transition spd="slow" p14:dur="2000" advTm="89162"/>
    </mc:Choice>
    <mc:Fallback xmlns="">
      <p:transition spd="slow" advTm="891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8C78F-7396-5301-135C-B2640B6BC5D0}"/>
              </a:ext>
            </a:extLst>
          </p:cNvPr>
          <p:cNvSpPr>
            <a:spLocks noGrp="1"/>
          </p:cNvSpPr>
          <p:nvPr>
            <p:ph type="title"/>
          </p:nvPr>
        </p:nvSpPr>
        <p:spPr/>
        <p:txBody>
          <a:bodyPr/>
          <a:lstStyle/>
          <a:p>
            <a:r>
              <a:rPr lang="en-US"/>
              <a:t>Student Reporting Policy</a:t>
            </a:r>
          </a:p>
        </p:txBody>
      </p:sp>
      <p:sp>
        <p:nvSpPr>
          <p:cNvPr id="3" name="Content Placeholder 2">
            <a:extLst>
              <a:ext uri="{FF2B5EF4-FFF2-40B4-BE49-F238E27FC236}">
                <a16:creationId xmlns:a16="http://schemas.microsoft.com/office/drawing/2014/main" id="{51075597-E218-B8C5-A5FA-3581DCBE926C}"/>
              </a:ext>
            </a:extLst>
          </p:cNvPr>
          <p:cNvSpPr>
            <a:spLocks noGrp="1"/>
          </p:cNvSpPr>
          <p:nvPr>
            <p:ph idx="1"/>
          </p:nvPr>
        </p:nvSpPr>
        <p:spPr/>
        <p:txBody>
          <a:bodyPr vert="horz" lIns="91440" tIns="45720" rIns="91440" bIns="45720" rtlCol="0" anchor="t">
            <a:normAutofit/>
          </a:bodyPr>
          <a:lstStyle/>
          <a:p>
            <a:pPr>
              <a:lnSpc>
                <a:spcPct val="100000"/>
              </a:lnSpc>
              <a:spcBef>
                <a:spcPts val="1200"/>
              </a:spcBef>
              <a:spcAft>
                <a:spcPts val="200"/>
              </a:spcAft>
            </a:pPr>
            <a:r>
              <a:rPr lang="en-US">
                <a:ea typeface="+mn-lt"/>
                <a:cs typeface="+mn-lt"/>
              </a:rPr>
              <a:t>All Learners K-12: effective September 2023</a:t>
            </a:r>
          </a:p>
          <a:p>
            <a:pPr>
              <a:lnSpc>
                <a:spcPct val="100000"/>
              </a:lnSpc>
              <a:spcBef>
                <a:spcPts val="1200"/>
              </a:spcBef>
              <a:spcAft>
                <a:spcPts val="200"/>
              </a:spcAft>
            </a:pPr>
            <a:r>
              <a:rPr lang="en-US">
                <a:ea typeface="+mn-lt"/>
                <a:cs typeface="+mn-lt"/>
              </a:rPr>
              <a:t>5 Reporting Communications: </a:t>
            </a:r>
          </a:p>
          <a:p>
            <a:pPr marL="566420" lvl="2">
              <a:lnSpc>
                <a:spcPct val="100000"/>
              </a:lnSpc>
              <a:spcBef>
                <a:spcPts val="200"/>
              </a:spcBef>
              <a:spcAft>
                <a:spcPts val="400"/>
              </a:spcAft>
              <a:buFont typeface="Arial,Sans-Serif" panose="020B0604020202020204" pitchFamily="34" charset="0"/>
            </a:pPr>
            <a:r>
              <a:rPr lang="en-US">
                <a:ea typeface="+mn-lt"/>
                <a:cs typeface="+mn-lt"/>
              </a:rPr>
              <a:t>4 Learning Updates (2 written, 2 in flexible format)</a:t>
            </a:r>
          </a:p>
          <a:p>
            <a:pPr marL="566420" lvl="2">
              <a:lnSpc>
                <a:spcPct val="100000"/>
              </a:lnSpc>
              <a:spcBef>
                <a:spcPts val="200"/>
              </a:spcBef>
              <a:spcAft>
                <a:spcPts val="400"/>
              </a:spcAft>
              <a:buFont typeface="Arial,Sans-Serif" panose="020B0604020202020204" pitchFamily="34" charset="0"/>
            </a:pPr>
            <a:r>
              <a:rPr lang="en-US">
                <a:ea typeface="+mn-lt"/>
                <a:cs typeface="+mn-lt"/>
              </a:rPr>
              <a:t>1 Written Summary of Learning</a:t>
            </a:r>
          </a:p>
          <a:p>
            <a:pPr>
              <a:buFont typeface="Arial"/>
              <a:buChar char="•"/>
            </a:pPr>
            <a:r>
              <a:rPr lang="en-US">
                <a:ea typeface="+mn-lt"/>
                <a:cs typeface="+mn-lt"/>
              </a:rPr>
              <a:t>IE: Insufficient Evidence (assigned until there is enough evidence of learning, includes plan)</a:t>
            </a:r>
          </a:p>
          <a:p>
            <a:pPr marL="337820" lvl="1">
              <a:lnSpc>
                <a:spcPct val="100000"/>
              </a:lnSpc>
              <a:spcBef>
                <a:spcPts val="200"/>
              </a:spcBef>
              <a:spcAft>
                <a:spcPts val="400"/>
              </a:spcAft>
              <a:buFont typeface="Arial,Sans-Serif" panose="020B0604020202020204" pitchFamily="34" charset="0"/>
            </a:pPr>
            <a:endParaRPr lang="en-US" i="0"/>
          </a:p>
        </p:txBody>
      </p:sp>
      <p:pic>
        <p:nvPicPr>
          <p:cNvPr id="13" name="Audio 12">
            <a:hlinkClick r:id="" action="ppaction://media"/>
            <a:extLst>
              <a:ext uri="{FF2B5EF4-FFF2-40B4-BE49-F238E27FC236}">
                <a16:creationId xmlns:a16="http://schemas.microsoft.com/office/drawing/2014/main" id="{FCA54DB5-0421-C434-A495-ACA8223597D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30263092"/>
      </p:ext>
    </p:extLst>
  </p:cSld>
  <p:clrMapOvr>
    <a:masterClrMapping/>
  </p:clrMapOvr>
  <mc:AlternateContent xmlns:mc="http://schemas.openxmlformats.org/markup-compatibility/2006" xmlns:p14="http://schemas.microsoft.com/office/powerpoint/2010/main">
    <mc:Choice Requires="p14">
      <p:transition spd="slow" p14:dur="2000" advTm="86549"/>
    </mc:Choice>
    <mc:Fallback xmlns="">
      <p:transition spd="slow" advTm="865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C9211-1784-90A2-6140-19C0D6DFF0C2}"/>
              </a:ext>
            </a:extLst>
          </p:cNvPr>
          <p:cNvSpPr>
            <a:spLocks noGrp="1"/>
          </p:cNvSpPr>
          <p:nvPr>
            <p:ph type="title"/>
          </p:nvPr>
        </p:nvSpPr>
        <p:spPr>
          <a:xfrm>
            <a:off x="502129" y="1281192"/>
            <a:ext cx="10441236" cy="1398359"/>
          </a:xfrm>
        </p:spPr>
        <p:txBody>
          <a:bodyPr>
            <a:normAutofit fontScale="90000"/>
          </a:bodyPr>
          <a:lstStyle/>
          <a:p>
            <a:r>
              <a:rPr lang="en-US"/>
              <a:t>Learning Updates</a:t>
            </a:r>
            <a:br>
              <a:rPr lang="en-US"/>
            </a:br>
            <a:r>
              <a:rPr lang="en-US" sz="2200">
                <a:ea typeface="+mj-lt"/>
                <a:cs typeface="+mj-lt"/>
              </a:rPr>
              <a:t>Learning updates provide responsive and timely information to parents and caregivers about student learning in relation to the Learning Standards of the Provincial Curriculum. </a:t>
            </a:r>
          </a:p>
          <a:p>
            <a:endParaRPr lang="en-US"/>
          </a:p>
        </p:txBody>
      </p:sp>
      <p:sp>
        <p:nvSpPr>
          <p:cNvPr id="4" name="Text Placeholder 3">
            <a:extLst>
              <a:ext uri="{FF2B5EF4-FFF2-40B4-BE49-F238E27FC236}">
                <a16:creationId xmlns:a16="http://schemas.microsoft.com/office/drawing/2014/main" id="{7FD957D7-0BB0-8FAF-9148-29A8FAE15AD1}"/>
              </a:ext>
            </a:extLst>
          </p:cNvPr>
          <p:cNvSpPr>
            <a:spLocks noGrp="1"/>
          </p:cNvSpPr>
          <p:nvPr>
            <p:ph type="body" idx="1"/>
          </p:nvPr>
        </p:nvSpPr>
        <p:spPr>
          <a:xfrm>
            <a:off x="499032" y="2452110"/>
            <a:ext cx="5007110" cy="814387"/>
          </a:xfrm>
        </p:spPr>
        <p:txBody>
          <a:bodyPr>
            <a:normAutofit/>
          </a:bodyPr>
          <a:lstStyle/>
          <a:p>
            <a:r>
              <a:rPr lang="en-US"/>
              <a:t>K-9 – Proficiency Scale</a:t>
            </a:r>
          </a:p>
        </p:txBody>
      </p:sp>
      <p:sp>
        <p:nvSpPr>
          <p:cNvPr id="5" name="Text Placeholder 4">
            <a:extLst>
              <a:ext uri="{FF2B5EF4-FFF2-40B4-BE49-F238E27FC236}">
                <a16:creationId xmlns:a16="http://schemas.microsoft.com/office/drawing/2014/main" id="{5D72B050-FDAB-3F38-6FBE-21256500FCB1}"/>
              </a:ext>
            </a:extLst>
          </p:cNvPr>
          <p:cNvSpPr>
            <a:spLocks noGrp="1"/>
          </p:cNvSpPr>
          <p:nvPr>
            <p:ph type="body" sz="quarter" idx="3"/>
          </p:nvPr>
        </p:nvSpPr>
        <p:spPr>
          <a:xfrm>
            <a:off x="5516010" y="2860261"/>
            <a:ext cx="6196334" cy="828764"/>
          </a:xfrm>
        </p:spPr>
        <p:txBody>
          <a:bodyPr>
            <a:normAutofit/>
          </a:bodyPr>
          <a:lstStyle/>
          <a:p>
            <a:r>
              <a:rPr lang="en-US"/>
              <a:t>10-12 – Percentage and Letter Grade</a:t>
            </a:r>
          </a:p>
          <a:p>
            <a:endParaRPr lang="en-US"/>
          </a:p>
        </p:txBody>
      </p:sp>
      <p:sp>
        <p:nvSpPr>
          <p:cNvPr id="7" name="TextBox 6">
            <a:extLst>
              <a:ext uri="{FF2B5EF4-FFF2-40B4-BE49-F238E27FC236}">
                <a16:creationId xmlns:a16="http://schemas.microsoft.com/office/drawing/2014/main" id="{09B59CD2-92C5-93AB-84F3-224F174267A8}"/>
              </a:ext>
            </a:extLst>
          </p:cNvPr>
          <p:cNvSpPr txBox="1"/>
          <p:nvPr/>
        </p:nvSpPr>
        <p:spPr>
          <a:xfrm>
            <a:off x="422369" y="3374201"/>
            <a:ext cx="11276510" cy="18982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20000"/>
              </a:lnSpc>
              <a:spcBef>
                <a:spcPts val="1000"/>
              </a:spcBef>
              <a:buFont typeface="Arial"/>
              <a:buChar char="•"/>
            </a:pPr>
            <a:r>
              <a:rPr lang="en-US" sz="1700">
                <a:solidFill>
                  <a:schemeClr val="tx2"/>
                </a:solidFill>
                <a:ea typeface="+mn-lt"/>
                <a:cs typeface="+mn-lt"/>
              </a:rPr>
              <a:t>communication of student learning in each learning area currently being studied in relation to the Learning Standards, using the Provincial Proficiency Scale for K-9, Percentages and Letter grades for 10-12 and Descriptive Feedback; and</a:t>
            </a:r>
          </a:p>
          <a:p>
            <a:pPr marL="285750" indent="-285750">
              <a:lnSpc>
                <a:spcPct val="120000"/>
              </a:lnSpc>
              <a:spcBef>
                <a:spcPts val="1000"/>
              </a:spcBef>
              <a:buFont typeface="Arial"/>
              <a:buChar char="•"/>
            </a:pPr>
            <a:r>
              <a:rPr lang="en-US" sz="1700">
                <a:solidFill>
                  <a:schemeClr val="tx2"/>
                </a:solidFill>
                <a:ea typeface="+mn-lt"/>
                <a:cs typeface="+mn-lt"/>
              </a:rPr>
              <a:t>feedback on areas of significant growth and opportunities for further development (Strengths and Next Steps)</a:t>
            </a:r>
          </a:p>
          <a:p>
            <a:pPr>
              <a:lnSpc>
                <a:spcPct val="120000"/>
              </a:lnSpc>
              <a:spcBef>
                <a:spcPts val="1000"/>
              </a:spcBef>
            </a:pPr>
            <a:endParaRPr lang="en-US" sz="1700"/>
          </a:p>
        </p:txBody>
      </p:sp>
      <p:pic>
        <p:nvPicPr>
          <p:cNvPr id="9" name="Audio 8">
            <a:hlinkClick r:id="" action="ppaction://media"/>
            <a:extLst>
              <a:ext uri="{FF2B5EF4-FFF2-40B4-BE49-F238E27FC236}">
                <a16:creationId xmlns:a16="http://schemas.microsoft.com/office/drawing/2014/main" id="{4C110778-20D6-96A9-123A-53873CFF12D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232231712"/>
      </p:ext>
    </p:extLst>
  </p:cSld>
  <p:clrMapOvr>
    <a:masterClrMapping/>
  </p:clrMapOvr>
  <mc:AlternateContent xmlns:mc="http://schemas.openxmlformats.org/markup-compatibility/2006" xmlns:p14="http://schemas.microsoft.com/office/powerpoint/2010/main">
    <mc:Choice Requires="p14">
      <p:transition spd="slow" p14:dur="2000" advTm="31840"/>
    </mc:Choice>
    <mc:Fallback xmlns="">
      <p:transition spd="slow" advTm="318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41AF-73DE-80FB-1EAB-FD4FB643B85A}"/>
              </a:ext>
            </a:extLst>
          </p:cNvPr>
          <p:cNvSpPr>
            <a:spLocks noGrp="1"/>
          </p:cNvSpPr>
          <p:nvPr>
            <p:ph type="title"/>
          </p:nvPr>
        </p:nvSpPr>
        <p:spPr>
          <a:xfrm>
            <a:off x="839788" y="1237780"/>
            <a:ext cx="10441236" cy="1398359"/>
          </a:xfrm>
        </p:spPr>
        <p:txBody>
          <a:bodyPr>
            <a:normAutofit fontScale="90000"/>
          </a:bodyPr>
          <a:lstStyle/>
          <a:p>
            <a:r>
              <a:rPr lang="en-US"/>
              <a:t>Summary of Learning</a:t>
            </a:r>
            <a:br>
              <a:rPr lang="en-US"/>
            </a:br>
            <a:r>
              <a:rPr lang="en-US" sz="2200">
                <a:ea typeface="+mj-lt"/>
                <a:cs typeface="+mj-lt"/>
              </a:rPr>
              <a:t>The Summary of Learning is a written report that describes and summarizes student learning and growth across the year in clear and accessible language. </a:t>
            </a:r>
            <a:endParaRPr lang="en-US" sz="2200"/>
          </a:p>
          <a:p>
            <a:endParaRPr lang="en-US"/>
          </a:p>
        </p:txBody>
      </p:sp>
      <p:sp>
        <p:nvSpPr>
          <p:cNvPr id="4" name="Content Placeholder 3">
            <a:extLst>
              <a:ext uri="{FF2B5EF4-FFF2-40B4-BE49-F238E27FC236}">
                <a16:creationId xmlns:a16="http://schemas.microsoft.com/office/drawing/2014/main" id="{8C02001A-FECA-CFB0-68D9-5B4184F46C52}"/>
              </a:ext>
            </a:extLst>
          </p:cNvPr>
          <p:cNvSpPr>
            <a:spLocks noGrp="1"/>
          </p:cNvSpPr>
          <p:nvPr>
            <p:ph sz="half" idx="2"/>
          </p:nvPr>
        </p:nvSpPr>
        <p:spPr>
          <a:xfrm>
            <a:off x="850063" y="3360298"/>
            <a:ext cx="10499260" cy="2697603"/>
          </a:xfrm>
        </p:spPr>
        <p:txBody>
          <a:bodyPr vert="horz" lIns="91440" tIns="45720" rIns="91440" bIns="45720" rtlCol="0" anchor="t">
            <a:normAutofit/>
          </a:bodyPr>
          <a:lstStyle/>
          <a:p>
            <a:r>
              <a:rPr lang="en-US" sz="1700">
                <a:ea typeface="+mn-lt"/>
                <a:cs typeface="+mn-lt"/>
              </a:rPr>
              <a:t>a summary of student learning in all learning areas studied during the school year using the Provincial Proficiency Scale for K-9, Percentages and Letter grades for 10-12 ; </a:t>
            </a:r>
            <a:endParaRPr lang="en-US" sz="1700"/>
          </a:p>
          <a:p>
            <a:r>
              <a:rPr lang="en-US" sz="1700">
                <a:ea typeface="+mn-lt"/>
                <a:cs typeface="+mn-lt"/>
              </a:rPr>
              <a:t>summary feedback on areas of significant growth and opportunities for further development; and </a:t>
            </a:r>
            <a:endParaRPr lang="en-US" sz="1700"/>
          </a:p>
          <a:p>
            <a:pPr>
              <a:lnSpc>
                <a:spcPct val="110000"/>
              </a:lnSpc>
            </a:pPr>
            <a:r>
              <a:rPr lang="en-US" sz="1700">
                <a:ea typeface="+mn-lt"/>
                <a:cs typeface="+mn-lt"/>
              </a:rPr>
              <a:t>Information indicating student progress in relation to graduation program requirements. (Grades 10-12)</a:t>
            </a:r>
          </a:p>
          <a:p>
            <a:endParaRPr lang="en-US">
              <a:ea typeface="+mn-lt"/>
              <a:cs typeface="+mn-lt"/>
            </a:endParaRPr>
          </a:p>
          <a:p>
            <a:endParaRPr lang="en-US"/>
          </a:p>
          <a:p>
            <a:endParaRPr lang="en-US"/>
          </a:p>
        </p:txBody>
      </p:sp>
      <p:sp>
        <p:nvSpPr>
          <p:cNvPr id="10" name="Text Placeholder 3">
            <a:extLst>
              <a:ext uri="{FF2B5EF4-FFF2-40B4-BE49-F238E27FC236}">
                <a16:creationId xmlns:a16="http://schemas.microsoft.com/office/drawing/2014/main" id="{54999470-DE77-87B9-2C40-B891A3AC0933}"/>
              </a:ext>
            </a:extLst>
          </p:cNvPr>
          <p:cNvSpPr txBox="1">
            <a:spLocks/>
          </p:cNvSpPr>
          <p:nvPr/>
        </p:nvSpPr>
        <p:spPr>
          <a:xfrm>
            <a:off x="844089" y="2547448"/>
            <a:ext cx="5007110" cy="814387"/>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SzPct val="70000"/>
              <a:buFont typeface="Arial" panose="020B0604020202020204" pitchFamily="34" charset="0"/>
              <a:buNone/>
              <a:defRPr sz="2000" b="0" kern="1200" cap="all" spc="140" baseline="0">
                <a:solidFill>
                  <a:schemeClr val="tx2"/>
                </a:solidFill>
                <a:latin typeface="+mn-lt"/>
                <a:ea typeface="+mn-ea"/>
                <a:cs typeface="+mn-cs"/>
              </a:defRPr>
            </a:lvl1pPr>
            <a:lvl2pPr marL="457200" indent="0" algn="l" defTabSz="914400" rtl="0" eaLnBrk="1" latinLnBrk="0" hangingPunct="1">
              <a:lnSpc>
                <a:spcPct val="120000"/>
              </a:lnSpc>
              <a:spcBef>
                <a:spcPts val="500"/>
              </a:spcBef>
              <a:buSzPct val="70000"/>
              <a:buFontTx/>
              <a:buNone/>
              <a:defRPr sz="2000" b="1" i="1" kern="1200">
                <a:solidFill>
                  <a:schemeClr val="tx2"/>
                </a:solidFill>
                <a:latin typeface="+mn-lt"/>
                <a:ea typeface="+mn-ea"/>
                <a:cs typeface="+mn-cs"/>
              </a:defRPr>
            </a:lvl2pPr>
            <a:lvl3pPr marL="914400" indent="0" algn="l" defTabSz="914400" rtl="0" eaLnBrk="1" latinLnBrk="0" hangingPunct="1">
              <a:lnSpc>
                <a:spcPct val="120000"/>
              </a:lnSpc>
              <a:spcBef>
                <a:spcPts val="500"/>
              </a:spcBef>
              <a:buSzPct val="70000"/>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20000"/>
              </a:lnSpc>
              <a:spcBef>
                <a:spcPts val="500"/>
              </a:spcBef>
              <a:buSzPct val="70000"/>
              <a:buFont typeface="Arial" panose="020B0604020202020204" pitchFamily="34" charset="0"/>
              <a:buNone/>
              <a:defRPr sz="1600" b="1" i="1" kern="1200">
                <a:solidFill>
                  <a:schemeClr val="tx2"/>
                </a:solidFill>
                <a:latin typeface="+mn-lt"/>
                <a:ea typeface="+mn-ea"/>
                <a:cs typeface="+mn-cs"/>
              </a:defRPr>
            </a:lvl4pPr>
            <a:lvl5pPr marL="1828800" indent="0" algn="l" defTabSz="914400" rtl="0" eaLnBrk="1" latinLnBrk="0" hangingPunct="1">
              <a:lnSpc>
                <a:spcPct val="120000"/>
              </a:lnSpc>
              <a:spcBef>
                <a:spcPts val="500"/>
              </a:spcBef>
              <a:buSzPct val="70000"/>
              <a:buFont typeface="Arial" panose="020B0604020202020204" pitchFamily="34" charset="0"/>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K-9 – Proficiency Scale</a:t>
            </a:r>
          </a:p>
        </p:txBody>
      </p:sp>
      <p:sp>
        <p:nvSpPr>
          <p:cNvPr id="14" name="Text Placeholder 4">
            <a:extLst>
              <a:ext uri="{FF2B5EF4-FFF2-40B4-BE49-F238E27FC236}">
                <a16:creationId xmlns:a16="http://schemas.microsoft.com/office/drawing/2014/main" id="{517E48F4-ACE3-FC4B-A9FB-3770FD1DE0FD}"/>
              </a:ext>
            </a:extLst>
          </p:cNvPr>
          <p:cNvSpPr txBox="1">
            <a:spLocks/>
          </p:cNvSpPr>
          <p:nvPr/>
        </p:nvSpPr>
        <p:spPr>
          <a:xfrm>
            <a:off x="5846690" y="3018412"/>
            <a:ext cx="6196334" cy="828764"/>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SzPct val="70000"/>
              <a:buFont typeface="Arial" panose="020B0604020202020204" pitchFamily="34" charset="0"/>
              <a:buNone/>
              <a:defRPr sz="2000" b="0" kern="1200" cap="all" spc="140" baseline="0">
                <a:solidFill>
                  <a:schemeClr val="tx2"/>
                </a:solidFill>
                <a:latin typeface="+mn-lt"/>
                <a:ea typeface="+mn-ea"/>
                <a:cs typeface="+mn-cs"/>
              </a:defRPr>
            </a:lvl1pPr>
            <a:lvl2pPr marL="457200" indent="0" algn="l" defTabSz="914400" rtl="0" eaLnBrk="1" latinLnBrk="0" hangingPunct="1">
              <a:lnSpc>
                <a:spcPct val="120000"/>
              </a:lnSpc>
              <a:spcBef>
                <a:spcPts val="500"/>
              </a:spcBef>
              <a:buSzPct val="70000"/>
              <a:buFontTx/>
              <a:buNone/>
              <a:defRPr sz="2000" b="1" i="1" kern="1200">
                <a:solidFill>
                  <a:schemeClr val="tx2"/>
                </a:solidFill>
                <a:latin typeface="+mn-lt"/>
                <a:ea typeface="+mn-ea"/>
                <a:cs typeface="+mn-cs"/>
              </a:defRPr>
            </a:lvl2pPr>
            <a:lvl3pPr marL="914400" indent="0" algn="l" defTabSz="914400" rtl="0" eaLnBrk="1" latinLnBrk="0" hangingPunct="1">
              <a:lnSpc>
                <a:spcPct val="120000"/>
              </a:lnSpc>
              <a:spcBef>
                <a:spcPts val="500"/>
              </a:spcBef>
              <a:buSzPct val="70000"/>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20000"/>
              </a:lnSpc>
              <a:spcBef>
                <a:spcPts val="500"/>
              </a:spcBef>
              <a:buSzPct val="70000"/>
              <a:buFont typeface="Arial" panose="020B0604020202020204" pitchFamily="34" charset="0"/>
              <a:buNone/>
              <a:defRPr sz="1600" b="1" i="1" kern="1200">
                <a:solidFill>
                  <a:schemeClr val="tx2"/>
                </a:solidFill>
                <a:latin typeface="+mn-lt"/>
                <a:ea typeface="+mn-ea"/>
                <a:cs typeface="+mn-cs"/>
              </a:defRPr>
            </a:lvl4pPr>
            <a:lvl5pPr marL="1828800" indent="0" algn="l" defTabSz="914400" rtl="0" eaLnBrk="1" latinLnBrk="0" hangingPunct="1">
              <a:lnSpc>
                <a:spcPct val="120000"/>
              </a:lnSpc>
              <a:spcBef>
                <a:spcPts val="500"/>
              </a:spcBef>
              <a:buSzPct val="70000"/>
              <a:buFont typeface="Arial" panose="020B0604020202020204" pitchFamily="34" charset="0"/>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10-12 – Percentage and Letter Grade</a:t>
            </a:r>
          </a:p>
          <a:p>
            <a:endParaRPr lang="en-US"/>
          </a:p>
        </p:txBody>
      </p:sp>
      <p:pic>
        <p:nvPicPr>
          <p:cNvPr id="3" name="Audio 2">
            <a:hlinkClick r:id="" action="ppaction://media"/>
            <a:extLst>
              <a:ext uri="{FF2B5EF4-FFF2-40B4-BE49-F238E27FC236}">
                <a16:creationId xmlns:a16="http://schemas.microsoft.com/office/drawing/2014/main" id="{FF2CF531-DECA-1566-1948-2ECF5D1E780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81675061"/>
      </p:ext>
    </p:extLst>
  </p:cSld>
  <p:clrMapOvr>
    <a:masterClrMapping/>
  </p:clrMapOvr>
  <mc:AlternateContent xmlns:mc="http://schemas.openxmlformats.org/markup-compatibility/2006" xmlns:p14="http://schemas.microsoft.com/office/powerpoint/2010/main">
    <mc:Choice Requires="p14">
      <p:transition spd="slow" p14:dur="2000" advTm="50565"/>
    </mc:Choice>
    <mc:Fallback xmlns="">
      <p:transition spd="slow" advTm="505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VaultVTI">
  <a:themeElements>
    <a:clrScheme name="archway">
      <a:dk1>
        <a:sysClr val="windowText" lastClr="000000"/>
      </a:dk1>
      <a:lt1>
        <a:sysClr val="window" lastClr="FFFFFF"/>
      </a:lt1>
      <a:dk2>
        <a:srgbClr val="262626"/>
      </a:dk2>
      <a:lt2>
        <a:srgbClr val="CCC9C2"/>
      </a:lt2>
      <a:accent1>
        <a:srgbClr val="A85E3E"/>
      </a:accent1>
      <a:accent2>
        <a:srgbClr val="C3743C"/>
      </a:accent2>
      <a:accent3>
        <a:srgbClr val="CF6749"/>
      </a:accent3>
      <a:accent4>
        <a:srgbClr val="7D8B71"/>
      </a:accent4>
      <a:accent5>
        <a:srgbClr val="A37A59"/>
      </a:accent5>
      <a:accent6>
        <a:srgbClr val="AB8244"/>
      </a:accent6>
      <a:hlink>
        <a:srgbClr val="B94F31"/>
      </a:hlink>
      <a:folHlink>
        <a:srgbClr val="667458"/>
      </a:folHlink>
    </a:clrScheme>
    <a:fontScheme name="Custom 5">
      <a:majorFont>
        <a:latin typeface="Georgia Pro Light"/>
        <a:ea typeface=""/>
        <a:cs typeface=""/>
      </a:majorFont>
      <a:minorFont>
        <a:latin typeface="Georgi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ultVTI" id="{144E1EB0-F9F9-4F8D-8264-A2820BA0C47A}" vid="{3A992A48-7697-4A22-A884-B4A11E6218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EE8F66D18CAA42A39BD39C31CBD3E8" ma:contentTypeVersion="16" ma:contentTypeDescription="Create a new document." ma:contentTypeScope="" ma:versionID="30ee7ea57241ef027318dc9815ccfdb6">
  <xsd:schema xmlns:xsd="http://www.w3.org/2001/XMLSchema" xmlns:xs="http://www.w3.org/2001/XMLSchema" xmlns:p="http://schemas.microsoft.com/office/2006/metadata/properties" xmlns:ns2="1d59c960-134c-493f-aaaf-bf1d009520fe" xmlns:ns3="5dd436e3-3998-4908-92c2-7430ec47ced3" targetNamespace="http://schemas.microsoft.com/office/2006/metadata/properties" ma:root="true" ma:fieldsID="8495f176e0431410047b06a8ebe0df92" ns2:_="" ns3:_="">
    <xsd:import namespace="1d59c960-134c-493f-aaaf-bf1d009520fe"/>
    <xsd:import namespace="5dd436e3-3998-4908-92c2-7430ec47ced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59c960-134c-493f-aaaf-bf1d009520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476b63-102d-48ba-8092-74c72648de35"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d436e3-3998-4908-92c2-7430ec47ced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042e43b-0c39-4db4-9d13-8963d9f71853}" ma:internalName="TaxCatchAll" ma:showField="CatchAllData" ma:web="5dd436e3-3998-4908-92c2-7430ec47ce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dd436e3-3998-4908-92c2-7430ec47ced3" xsi:nil="true"/>
    <lcf76f155ced4ddcb4097134ff3c332f xmlns="1d59c960-134c-493f-aaaf-bf1d009520fe">
      <Terms xmlns="http://schemas.microsoft.com/office/infopath/2007/PartnerControls"/>
    </lcf76f155ced4ddcb4097134ff3c332f>
    <SharedWithUsers xmlns="5dd436e3-3998-4908-92c2-7430ec47ced3">
      <UserInfo>
        <DisplayName/>
        <AccountId xsi:nil="true"/>
        <AccountType/>
      </UserInfo>
    </SharedWithUsers>
    <MediaLengthInSeconds xmlns="1d59c960-134c-493f-aaaf-bf1d009520fe" xsi:nil="true"/>
  </documentManagement>
</p:properties>
</file>

<file path=customXml/itemProps1.xml><?xml version="1.0" encoding="utf-8"?>
<ds:datastoreItem xmlns:ds="http://schemas.openxmlformats.org/officeDocument/2006/customXml" ds:itemID="{548B5EEA-A977-4B65-989C-FF4E948ACCB6}"/>
</file>

<file path=customXml/itemProps2.xml><?xml version="1.0" encoding="utf-8"?>
<ds:datastoreItem xmlns:ds="http://schemas.openxmlformats.org/officeDocument/2006/customXml" ds:itemID="{139EB8E5-8B2F-456F-ABDE-506FF3E0AD0D}"/>
</file>

<file path=customXml/itemProps3.xml><?xml version="1.0" encoding="utf-8"?>
<ds:datastoreItem xmlns:ds="http://schemas.openxmlformats.org/officeDocument/2006/customXml" ds:itemID="{E442FAD7-766F-492C-AD08-043841C0E524}"/>
</file>

<file path=docProps/app.xml><?xml version="1.0" encoding="utf-8"?>
<Properties xmlns="http://schemas.openxmlformats.org/officeDocument/2006/extended-properties" xmlns:vt="http://schemas.openxmlformats.org/officeDocument/2006/docPropsVTypes">
  <Template>office theme</Template>
  <TotalTime>0</TotalTime>
  <Words>2299</Words>
  <Application>Microsoft Macintosh PowerPoint</Application>
  <PresentationFormat>Widescreen</PresentationFormat>
  <Paragraphs>123</Paragraphs>
  <Slides>11</Slides>
  <Notes>11</Notes>
  <HiddenSlides>0</HiddenSlides>
  <MMClips>11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Arial,Sans-Serif</vt:lpstr>
      <vt:lpstr>Calibri</vt:lpstr>
      <vt:lpstr>Georgia Pro Light</vt:lpstr>
      <vt:lpstr>Symbol</vt:lpstr>
      <vt:lpstr>VaultVTI</vt:lpstr>
      <vt:lpstr>Quality Assessment and Communicating Student Learning</vt:lpstr>
      <vt:lpstr>Included in Part 1</vt:lpstr>
      <vt:lpstr>The 'why'</vt:lpstr>
      <vt:lpstr>PowerPoint Presentation</vt:lpstr>
      <vt:lpstr>Personalized Learning</vt:lpstr>
      <vt:lpstr>Curriculum and Assessment</vt:lpstr>
      <vt:lpstr>Student Reporting Policy</vt:lpstr>
      <vt:lpstr>Learning Updates Learning updates provide responsive and timely information to parents and caregivers about student learning in relation to the Learning Standards of the Provincial Curriculum.  </vt:lpstr>
      <vt:lpstr>Summary of Learning The Summary of Learning is a written report that describes and summarizes student learning and growth across the year in clear and accessible language.  </vt:lpstr>
      <vt:lpstr>Kindergarten to Grade 12</vt:lpstr>
      <vt:lpstr>PAUSE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Lindsey Frederickson</cp:lastModifiedBy>
  <cp:revision>15</cp:revision>
  <dcterms:created xsi:type="dcterms:W3CDTF">2022-10-20T17:44:20Z</dcterms:created>
  <dcterms:modified xsi:type="dcterms:W3CDTF">2022-10-27T15:58:13Z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0x010100F1EE8F66D18CAA42A39BD39C31CBD3E8</vt:lpwstr>
  </property>
  <property fmtid="{D5CDD505-2E9C-101B-9397-08002B2CF9AE}" pid="3" name="Order">
    <vt:r8>2073900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